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4"/>
  </p:notesMasterIdLst>
  <p:handoutMasterIdLst>
    <p:handoutMasterId r:id="rId25"/>
  </p:handoutMasterIdLst>
  <p:sldIdLst>
    <p:sldId id="256" r:id="rId2"/>
    <p:sldId id="984" r:id="rId3"/>
    <p:sldId id="985" r:id="rId4"/>
    <p:sldId id="972" r:id="rId5"/>
    <p:sldId id="989" r:id="rId6"/>
    <p:sldId id="987" r:id="rId7"/>
    <p:sldId id="988" r:id="rId8"/>
    <p:sldId id="973" r:id="rId9"/>
    <p:sldId id="977" r:id="rId10"/>
    <p:sldId id="991" r:id="rId11"/>
    <p:sldId id="992" r:id="rId12"/>
    <p:sldId id="993" r:id="rId13"/>
    <p:sldId id="978" r:id="rId14"/>
    <p:sldId id="994" r:id="rId15"/>
    <p:sldId id="995" r:id="rId16"/>
    <p:sldId id="980" r:id="rId17"/>
    <p:sldId id="996" r:id="rId18"/>
    <p:sldId id="979" r:id="rId19"/>
    <p:sldId id="976" r:id="rId20"/>
    <p:sldId id="981" r:id="rId21"/>
    <p:sldId id="998" r:id="rId22"/>
    <p:sldId id="945" r:id="rId23"/>
  </p:sldIdLst>
  <p:sldSz cx="12192000" cy="6858000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2400"/>
    <a:srgbClr val="542A00"/>
    <a:srgbClr val="663300"/>
    <a:srgbClr val="F7FBFF"/>
    <a:srgbClr val="FFFFCC"/>
    <a:srgbClr val="7CBF33"/>
    <a:srgbClr val="FFFF99"/>
    <a:srgbClr val="FF9900"/>
    <a:srgbClr val="80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6" autoAdjust="0"/>
    <p:restoredTop sz="79654" autoAdjust="0"/>
  </p:normalViewPr>
  <p:slideViewPr>
    <p:cSldViewPr>
      <p:cViewPr varScale="1">
        <p:scale>
          <a:sx n="61" d="100"/>
          <a:sy n="61" d="100"/>
        </p:scale>
        <p:origin x="653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329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8AC6746-A624-41B3-8EA6-9C2ABBFFE4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A26EA3E9-22CB-4AB2-A9AB-D62042BD314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1620" name="Rectangle 4">
            <a:extLst>
              <a:ext uri="{FF2B5EF4-FFF2-40B4-BE49-F238E27FC236}">
                <a16:creationId xmlns:a16="http://schemas.microsoft.com/office/drawing/2014/main" id="{585556F1-43B9-46D8-918B-FA0752A20CB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C4AA7C55-DC9C-4E99-84C3-AA179DA1BF5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7C590B9A-8B80-4C04-A8F2-075A790CEA5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F81CD548-7758-4907-BAC5-3A1FA134F6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B14F016B-7048-4E7F-97A3-6D4CC7C8FCA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90EB0C35-DFA2-4216-AD17-39D4B46BE08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5" name="Rectangle 5">
            <a:extLst>
              <a:ext uri="{FF2B5EF4-FFF2-40B4-BE49-F238E27FC236}">
                <a16:creationId xmlns:a16="http://schemas.microsoft.com/office/drawing/2014/main" id="{0485EFC7-8541-4E85-BFD5-8636C5075F2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33126" name="Rectangle 6">
            <a:extLst>
              <a:ext uri="{FF2B5EF4-FFF2-40B4-BE49-F238E27FC236}">
                <a16:creationId xmlns:a16="http://schemas.microsoft.com/office/drawing/2014/main" id="{74E19707-34FD-4D4D-A1E2-AAE88B3A8C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27" name="Rectangle 7">
            <a:extLst>
              <a:ext uri="{FF2B5EF4-FFF2-40B4-BE49-F238E27FC236}">
                <a16:creationId xmlns:a16="http://schemas.microsoft.com/office/drawing/2014/main" id="{BC53A218-7891-4B97-82DC-7434BFA92E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9EFF0D29-659E-4225-88FA-8010CE6AEE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03274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20BFA959-1735-4E59-933F-CD3AD1C94B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CC5CA14F-A7F1-47AB-836D-F2ADE0F57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얼굴 인증과 손 제스처 인식을 이용한 사용자 인터페이스에 관한 연구를 발표할 백석대학교 컴퓨터공학부의 홍윤아입니다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FBA52A89-1E92-4CCF-ABD6-9539776ED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A43D76AC-6505-47F0-938D-1AF9505D92E8}" type="slidenum">
              <a:rPr lang="en-US" altLang="ko-KR" sz="1200" smtClean="0"/>
              <a:pPr/>
              <a:t>1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4035758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15385F54-8BCC-4D52-84DB-AA3B9B8BAA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788EA4A0-C56C-4084-B880-A9D794281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첫번째로 손의 정적 제스처 탐지의 손 포인트 자세입니다</a:t>
            </a:r>
            <a:r>
              <a:rPr lang="en-US" altLang="ko-KR" dirty="0"/>
              <a:t>.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손 포인트 자세는 손의 상하좌우 동적 제스처를 입력으로 받기 위한 손의 모양입니다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손 포인트 자세의 조건은 그림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a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과 같이 나머지는 접고 검지와 중지만을 펼친 상태에서 이 두 손가락들의 맞닿는 것입니다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이때 중지와 검지의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TIP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들 간의 거리를 구한 다음에 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중지의 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DIP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과 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TIP 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간 거리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굴림" pitchFamily="50" charset="-127"/>
              </a:rPr>
              <a:t>인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min_len1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과 비교해 이 거리보다 작은 경우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두 손가락이 맞닿은 것으로 판정합니다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이때 카메라 줌 인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/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아웃에 따라 손가락 길이가 </a:t>
            </a:r>
            <a:r>
              <a:rPr lang="ko-KR" altLang="en-US" sz="1800" kern="0" spc="-12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가변되므로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이와 같은 방법으로 판정하게 됩니다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5204A69B-E9AA-45B5-874A-FA95266AB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F3E33F7-D9AB-4EEE-97C0-B9636AD94B63}" type="slidenum">
              <a:rPr lang="en-US" altLang="ko-KR" sz="1200" smtClean="0"/>
              <a:pPr/>
              <a:t>10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671234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15385F54-8BCC-4D52-84DB-AA3B9B8BAA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788EA4A0-C56C-4084-B880-A9D794281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두 번째로 손의 정적 제스처 탐지의 손 마우스 자세입니다</a:t>
            </a:r>
            <a:r>
              <a:rPr lang="en-US" altLang="ko-KR" dirty="0"/>
              <a:t>. </a:t>
            </a:r>
            <a:r>
              <a:rPr lang="ko-KR" altLang="en-US" dirty="0"/>
              <a:t>그림 </a:t>
            </a:r>
            <a:r>
              <a:rPr lang="en-US" altLang="ko-KR" dirty="0"/>
              <a:t>(c)</a:t>
            </a:r>
            <a:r>
              <a:rPr lang="ko-KR" altLang="en-US" dirty="0"/>
              <a:t>는 손 마우스를 사용하기 위한 기본 자세이고 그림 </a:t>
            </a:r>
            <a:r>
              <a:rPr lang="en-US" altLang="ko-KR" dirty="0"/>
              <a:t>d</a:t>
            </a:r>
            <a:r>
              <a:rPr lang="ko-KR" altLang="en-US" dirty="0"/>
              <a:t>와 같이 검지를 굽히면 </a:t>
            </a:r>
            <a:r>
              <a:rPr lang="ko-KR" altLang="en-US" dirty="0" err="1"/>
              <a:t>좌클릭</a:t>
            </a:r>
            <a:r>
              <a:rPr lang="en-US" altLang="ko-KR" dirty="0"/>
              <a:t>, </a:t>
            </a:r>
            <a:r>
              <a:rPr lang="ko-KR" altLang="en-US" dirty="0"/>
              <a:t>그림 </a:t>
            </a:r>
            <a:r>
              <a:rPr lang="en-US" altLang="ko-KR" dirty="0"/>
              <a:t>e</a:t>
            </a:r>
            <a:r>
              <a:rPr lang="ko-KR" altLang="en-US" dirty="0"/>
              <a:t>와 같이 중지를 굽히면 우 클릭으로 인식합니다</a:t>
            </a:r>
            <a:r>
              <a:rPr lang="en-US" altLang="ko-KR" dirty="0"/>
              <a:t>. </a:t>
            </a:r>
            <a:r>
              <a:rPr lang="ko-KR" altLang="en-US" dirty="0"/>
              <a:t>이때 클릭하기 위한 커서 위치인 포인트지점이 있는데 값이 크게 변하지 않는 특징점인 검지와 중지의 </a:t>
            </a:r>
            <a:r>
              <a:rPr lang="en-US" altLang="ko-KR" dirty="0"/>
              <a:t>MCP</a:t>
            </a:r>
            <a:r>
              <a:rPr lang="ko-KR" altLang="en-US" dirty="0"/>
              <a:t>들 간의 중점을 기준으로 손목의 좌표</a:t>
            </a:r>
            <a:r>
              <a:rPr lang="en-US" altLang="ko-KR" dirty="0"/>
              <a:t>(wrist)</a:t>
            </a:r>
            <a:r>
              <a:rPr lang="ko-KR" altLang="en-US" dirty="0"/>
              <a:t>를 점대칭 시킨 위치로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5204A69B-E9AA-45B5-874A-FA95266AB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F3E33F7-D9AB-4EEE-97C0-B9636AD94B63}" type="slidenum">
              <a:rPr lang="en-US" altLang="ko-KR" sz="1200" smtClean="0"/>
              <a:pPr/>
              <a:t>11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92398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15385F54-8BCC-4D52-84DB-AA3B9B8BAA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788EA4A0-C56C-4084-B880-A9D794281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dirty="0"/>
              <a:t>세번째로 손의 정적 제스처 탐지의 손 다이얼 자세입니다</a:t>
            </a:r>
            <a:r>
              <a:rPr lang="en-US" altLang="ko-KR" dirty="0"/>
              <a:t>. 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다이얼 버튼을 돌리는 것 같이 손을 돌려 각도의 증감 값을 받기 위한 손의 모양입니다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앞의 손 포인트 자세에서 엄지를 추가로 펼쳐 손 다이얼처럼 보이도록 하였고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각도의 변화를 보이기 위해 검지의 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TIP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과 엄지의 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TIP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을 연결한 청색 직선을 표시하였습니다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(7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분 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30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초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5204A69B-E9AA-45B5-874A-FA95266AB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F3E33F7-D9AB-4EEE-97C0-B9636AD94B63}" type="slidenum">
              <a:rPr lang="en-US" altLang="ko-KR" sz="1200" smtClean="0"/>
              <a:pPr/>
              <a:t>12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616896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15385F54-8BCC-4D52-84DB-AA3B9B8BAA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788EA4A0-C56C-4084-B880-A9D794281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다음으로 손의 동적 제스처 탐지입니다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손의 동적 제스처란 손의 정적 자세의 변화를 탐지하여 최종적인 입력 데이터를 생성하는 제스처입니다</a:t>
            </a:r>
            <a:r>
              <a:rPr lang="en-US" altLang="ko-KR" sz="1200" dirty="0"/>
              <a:t>.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동적 제스처를 탐지하는 방식은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OpenCV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를 통한 </a:t>
            </a:r>
            <a:r>
              <a:rPr lang="ko-KR" altLang="en-US" sz="1800" kern="0" spc="-8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웹캠의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fps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가 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n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일 때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n</a:t>
            </a:r>
            <a:r>
              <a:rPr lang="ko-KR" altLang="en-US" sz="1800" kern="0" spc="-80" dirty="0">
                <a:solidFill>
                  <a:srgbClr val="FF0000"/>
                </a:solidFill>
                <a:effectLst/>
                <a:latin typeface="한양신명조"/>
                <a:ea typeface="한양신명조"/>
              </a:rPr>
              <a:t>의 두 배 값을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800" kern="0" spc="-8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n_frame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으로 지정해 최근 </a:t>
            </a:r>
            <a:r>
              <a:rPr lang="en-US" altLang="ko-KR" sz="1800" kern="0" spc="-8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n_frame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동안의 정적 자세 시퀀스를 연이어 저장합니다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그러다가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저장된 프레임 수가 </a:t>
            </a:r>
            <a:r>
              <a:rPr lang="en-US" altLang="ko-KR" sz="1800" kern="0" spc="-8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n_frame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됐을 때부터 정적 자세 시퀀스의 변화를 확인해 지속적으로 동적 제스처를 탐지합니다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굴림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손 포인트 제스처를 탐지하기 위한 조건을 예시로 보면</a:t>
            </a:r>
            <a:r>
              <a:rPr lang="ko-KR" altLang="en-US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내용은 화면의 내용과 같습니다</a:t>
            </a:r>
            <a:r>
              <a:rPr lang="en-US" altLang="ko-KR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손 포인트 제스처 조건으로 예시를 들어보면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조건의 순서는 다음과 같은데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조건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은 정적 제스처 탐지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조건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는 특정 프레임 동안 같은 종류의 정적자세 입력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조건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은 손의 정적자세에서 특정 조건들을 만족하는 변화 탐지로 볼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5204A69B-E9AA-45B5-874A-FA95266AB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F3E33F7-D9AB-4EEE-97C0-B9636AD94B63}" type="slidenum">
              <a:rPr lang="en-US" altLang="ko-KR" sz="1200" smtClean="0"/>
              <a:pPr/>
              <a:t>13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446262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15385F54-8BCC-4D52-84DB-AA3B9B8BAA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788EA4A0-C56C-4084-B880-A9D794281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조건 중 두번째가 전체 프레임 중 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80%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이상이 손 포인트 자세로 입력돼야 손 포인트 제스처로 인식한다는 내용이 있습니다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Hands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모델은 동작할 때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중간중간 오인식이 발생하는데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경우 </a:t>
            </a:r>
            <a:r>
              <a:rPr lang="en-US" altLang="ko-KR" sz="1800" kern="0" spc="-7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n_frame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동안 그림 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b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과 같이 저장이 되어 오판이 발생하거나 혹은 제스처가 탐지되지 않는 문제가 발생합니다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이와 같은 이유로 두번째 조건을 추가하였습니다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5204A69B-E9AA-45B5-874A-FA95266AB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F3E33F7-D9AB-4EEE-97C0-B9636AD94B63}" type="slidenum">
              <a:rPr lang="en-US" altLang="ko-KR" sz="1200" smtClean="0"/>
              <a:pPr/>
              <a:t>14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858417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15385F54-8BCC-4D52-84DB-AA3B9B8BAA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788EA4A0-C56C-4084-B880-A9D794281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조건 중</a:t>
            </a:r>
            <a:r>
              <a:rPr lang="en-US" altLang="ko-KR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세번째는 포인트의 이동 여부를 측정하기 위해 </a:t>
            </a:r>
            <a:r>
              <a:rPr lang="en-US" altLang="ko-KR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min_len2</a:t>
            </a:r>
            <a:r>
              <a:rPr lang="ko-KR" altLang="en-US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라는 값을 이용한다</a:t>
            </a:r>
            <a:r>
              <a:rPr lang="en-US" altLang="ko-KR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그림 </a:t>
            </a:r>
            <a:r>
              <a:rPr lang="en-US" altLang="ko-KR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c</a:t>
            </a:r>
            <a:r>
              <a:rPr lang="ko-KR" altLang="en-US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같이 검지 </a:t>
            </a:r>
            <a:r>
              <a:rPr lang="en-US" altLang="ko-KR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TIP</a:t>
            </a:r>
            <a:r>
              <a:rPr lang="ko-KR" altLang="en-US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에 녹색 포인트의 이동거리를 통해 포인트 동적 제스처 입력을 확인하고 손 포인트 제스처에서는 </a:t>
            </a:r>
            <a:r>
              <a:rPr lang="en-US" altLang="ko-KR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min_len2 </a:t>
            </a:r>
            <a:r>
              <a:rPr lang="ko-KR" altLang="en-US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이상의 거리를 이동했을 때</a:t>
            </a:r>
            <a:r>
              <a:rPr lang="en-US" altLang="ko-KR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손 포인트 제스처가 입력된 것으로 인식한다</a:t>
            </a:r>
            <a:r>
              <a:rPr lang="en-US" altLang="ko-KR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 </a:t>
            </a:r>
            <a:r>
              <a:rPr lang="ko-KR" altLang="en-US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그림 </a:t>
            </a:r>
            <a:r>
              <a:rPr lang="en-US" altLang="ko-KR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d</a:t>
            </a:r>
            <a:r>
              <a:rPr lang="ko-KR" altLang="en-US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같이 포인트 이동의 시작점과 끝점 좌표 비교를 통해 방향을 확인하게 됩니다</a:t>
            </a:r>
            <a:r>
              <a:rPr lang="en-US" altLang="ko-KR" sz="1200" kern="0" spc="-1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5204A69B-E9AA-45B5-874A-FA95266AB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F3E33F7-D9AB-4EEE-97C0-B9636AD94B63}" type="slidenum">
              <a:rPr lang="en-US" altLang="ko-KR" sz="1200" smtClean="0"/>
              <a:pPr/>
              <a:t>15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786068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DAA5FE6B-BAF9-4B89-9F3C-BA9A1734B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3817C9BE-5186-40F5-9D2A-D2C5D5374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atinLnBrk="0"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두번째로 손 마우스 제스처의 조건입니다</a:t>
            </a:r>
            <a:r>
              <a:rPr lang="en-US" altLang="ko-KR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조건은 화면의 내용과 같습니다</a:t>
            </a:r>
            <a:r>
              <a:rPr lang="en-US" altLang="ko-KR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조건 </a:t>
            </a:r>
            <a:r>
              <a:rPr lang="en-US" altLang="ko-KR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2</a:t>
            </a:r>
            <a:r>
              <a:rPr lang="ko-KR" altLang="en-US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와 조건 </a:t>
            </a:r>
            <a:r>
              <a:rPr lang="en-US" altLang="ko-KR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3</a:t>
            </a:r>
            <a:r>
              <a:rPr lang="ko-KR" altLang="en-US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을 보면 전체 </a:t>
            </a:r>
            <a:r>
              <a:rPr lang="en-US" altLang="ko-KR" sz="1800" kern="0" spc="-11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n_frame</a:t>
            </a:r>
            <a:r>
              <a:rPr lang="en-US" altLang="ko-KR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중 앞의 절반은 마우스 커서 모드의 정적 자세를 확인하고</a:t>
            </a:r>
            <a:r>
              <a:rPr lang="en-US" altLang="ko-KR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뒤의 최근 </a:t>
            </a:r>
            <a:r>
              <a:rPr lang="en-US" altLang="ko-KR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1/4</a:t>
            </a:r>
            <a:r>
              <a:rPr lang="ko-KR" altLang="en-US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은 클릭 정적 자세를 확인하는 것이다</a:t>
            </a:r>
            <a:r>
              <a:rPr lang="en-US" altLang="ko-KR" sz="18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앞의 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1/2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프레임들 동안 마우스 커서 모드 자세를 확인하는 이유는 마우스 커서 모드 상태에서 원하는 위치로 마우스 포인트를 이동시킨 후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좌 클릭 혹은 우 클릭을 위한 손가락의 움직임이 있었음을 확인하기 위함이다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그리고 뒤의 최근 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1/4 </a:t>
            </a: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프레임들 동안 클릭 자세를 확인하는 이유는 마우스 커서 모드 상태에서 움직임이 있었다면 그 움직임이 어떤 클릭 자세인지를 확인하기 위한 것이다</a:t>
            </a:r>
            <a:r>
              <a:rPr lang="en-US" altLang="ko-KR" sz="1800" kern="0" spc="-7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E4B07433-D516-4E26-B516-AED1D17AF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0632EE75-098E-42A8-914C-6F1E17143CAA}" type="slidenum">
              <a:rPr lang="en-US" altLang="ko-KR" sz="1200" smtClean="0"/>
              <a:pPr/>
              <a:t>16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225378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01D817F4-5032-4A86-B461-4472C28859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E4C6AF6E-CC39-472C-8334-B6D60C7C7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06680" marR="0" indent="-10668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마지막으로 동적 제스처 탐지의 손 다이얼 제스처입니다</a:t>
            </a:r>
            <a:r>
              <a:rPr lang="en-US" altLang="ko-KR" sz="18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2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조건 내용은 화면의 내용과 같습니다</a:t>
            </a:r>
            <a:r>
              <a:rPr lang="en-US" altLang="ko-KR" sz="1200" kern="0" spc="-11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endParaRPr lang="ko-KR" altLang="en-US" dirty="0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6FC4D932-0D2B-43FC-8C7E-B52834F44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6E8461F3-2A16-4667-AD3E-0CB712397B3F}" type="slidenum">
              <a:rPr lang="en-US" altLang="ko-KR" sz="1200" smtClean="0"/>
              <a:pPr/>
              <a:t>17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897037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01D817F4-5032-4A86-B461-4472C28859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E4C6AF6E-CC39-472C-8334-B6D60C7C7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다이얼 정적 자세가 들어오면 그림 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g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와 같이 검지의 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TIP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과 엄지 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TIP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을 이용해 시작 각도를 계산합니다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이때 </a:t>
            </a:r>
            <a:r>
              <a:rPr lang="ko-KR" altLang="en-US" sz="12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아크탄젠트를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이용해 라디안 값을 구해 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degree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값으로 변환하게 됩니다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 후 새로운 프레임이 들어 오면 처음 각도와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현재 각도를 비교하여 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30°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 차이가 발생하면 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+/- 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데이터 발생시킵니다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그림 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g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의 초록색 점은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시작점으로 기준입니다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그림 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h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는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손 다이얼 제스처의 예시입니다</a:t>
            </a:r>
            <a:r>
              <a:rPr lang="en-US" altLang="ko-KR" sz="12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</a:p>
          <a:p>
            <a:pPr marL="106680" marR="0" indent="-10668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6FC4D932-0D2B-43FC-8C7E-B52834F44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6E8461F3-2A16-4667-AD3E-0CB712397B3F}" type="slidenum">
              <a:rPr lang="en-US" altLang="ko-KR" sz="1200" smtClean="0"/>
              <a:pPr/>
              <a:t>18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790828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DBBEEEBB-F5E5-425C-967C-4B53961D0B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EC4A3D40-DDF4-488F-8ACA-3315CF407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저희가 </a:t>
            </a:r>
            <a:r>
              <a:rPr lang="en-US" altLang="ko-KR" dirty="0"/>
              <a:t>10</a:t>
            </a:r>
            <a:r>
              <a:rPr lang="ko-KR" altLang="en-US" dirty="0"/>
              <a:t>명의 실험자로 사용성 평가를 해본 결과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left</a:t>
            </a:r>
            <a:r>
              <a:rPr lang="ko-KR" altLang="en-US" dirty="0" err="1"/>
              <a:t>인식할때가</a:t>
            </a:r>
            <a:r>
              <a:rPr lang="ko-KR" altLang="en-US" dirty="0"/>
              <a:t> 왼쪽으로 이동을 </a:t>
            </a:r>
            <a:r>
              <a:rPr lang="ko-KR" altLang="en-US" dirty="0" err="1"/>
              <a:t>해야하므로</a:t>
            </a:r>
            <a:r>
              <a:rPr lang="ko-KR" altLang="en-US" dirty="0"/>
              <a:t> 손의 정면을 유지하기 힘들어 </a:t>
            </a:r>
            <a:r>
              <a:rPr lang="en-US" altLang="ko-KR" dirty="0"/>
              <a:t>91.6</a:t>
            </a:r>
            <a:r>
              <a:rPr lang="ko-KR" altLang="en-US" dirty="0"/>
              <a:t>퍼센트로 상대적으로 가장 낮은 인식률을 보였습니다</a:t>
            </a:r>
            <a:r>
              <a:rPr lang="en-US" altLang="ko-KR" dirty="0"/>
              <a:t>. </a:t>
            </a:r>
            <a:r>
              <a:rPr lang="ko-KR" altLang="en-US" dirty="0"/>
              <a:t>최종 평균으로는 </a:t>
            </a:r>
            <a:r>
              <a:rPr lang="en-US" altLang="ko-KR" dirty="0"/>
              <a:t>96.4</a:t>
            </a:r>
            <a:r>
              <a:rPr lang="ko-KR" altLang="en-US" dirty="0"/>
              <a:t>퍼센트로 잘 인식되는 것을 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892" name="슬라이드 번호 개체 틀 3">
            <a:extLst>
              <a:ext uri="{FF2B5EF4-FFF2-40B4-BE49-F238E27FC236}">
                <a16:creationId xmlns:a16="http://schemas.microsoft.com/office/drawing/2014/main" id="{DD9DB5FE-176A-4FE4-B1CF-7BC2FBF5F7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EBD88975-7536-4D96-B92B-C4C94C768A6F}" type="slidenum">
              <a:rPr lang="en-US" altLang="ko-KR" sz="1200" smtClean="0"/>
              <a:pPr/>
              <a:t>19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52875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205C7031-6D84-4B07-B574-897EFB4788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E5DAD032-A844-47EB-9E85-C0926FCAB1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저희는 </a:t>
            </a:r>
            <a:r>
              <a:rPr lang="ko-KR" altLang="en-US" dirty="0"/>
              <a:t>다수의 공동 작업자들이 존재하는 산업환경이나 생활 환경에서 손 제스처 인식을 이용해 시스템을 조작을 하면 좋을 것이라고 생각을 했습니다</a:t>
            </a:r>
            <a:r>
              <a:rPr lang="en-US" altLang="ko-KR" dirty="0"/>
              <a:t>. </a:t>
            </a:r>
            <a:r>
              <a:rPr lang="ko-KR" altLang="en-US" dirty="0"/>
              <a:t>하지만 이 경우 권한이 없는 사람도 접근을 할 수 있으므로 편의성과 보안성을 위해 </a:t>
            </a:r>
            <a:r>
              <a:rPr lang="ko-KR" altLang="en-US" dirty="0" err="1"/>
              <a:t>조작권자를</a:t>
            </a:r>
            <a:r>
              <a:rPr lang="ko-KR" altLang="en-US" dirty="0"/>
              <a:t> 인증하는 부분과 함께 하여 제안하게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그림과 같이 </a:t>
            </a:r>
            <a:r>
              <a:rPr lang="ko-KR" altLang="en-US" dirty="0" err="1"/>
              <a:t>조작권자를</a:t>
            </a:r>
            <a:r>
              <a:rPr lang="ko-KR" altLang="en-US" dirty="0"/>
              <a:t> 식별한 다음</a:t>
            </a:r>
            <a:r>
              <a:rPr lang="en-US" altLang="ko-KR" dirty="0"/>
              <a:t>, </a:t>
            </a:r>
            <a:r>
              <a:rPr lang="ko-KR" altLang="en-US" dirty="0"/>
              <a:t>미디어파이프 </a:t>
            </a:r>
            <a:r>
              <a:rPr lang="ko-KR" altLang="en-US" dirty="0" err="1"/>
              <a:t>핸즈</a:t>
            </a:r>
            <a:r>
              <a:rPr lang="ko-KR" altLang="en-US" dirty="0"/>
              <a:t> 모델을 이용하여 손 제스처 인식을 이용한 실용적인 손 포인트</a:t>
            </a:r>
            <a:r>
              <a:rPr lang="en-US" altLang="ko-KR" dirty="0"/>
              <a:t>, </a:t>
            </a:r>
            <a:r>
              <a:rPr lang="ko-KR" altLang="en-US" dirty="0"/>
              <a:t>손 다이얼 및 손 마우스 인터페이스를 사용할 수 있습니다</a:t>
            </a:r>
            <a:r>
              <a:rPr lang="en-US" altLang="ko-KR" dirty="0"/>
              <a:t>. </a:t>
            </a:r>
            <a:r>
              <a:rPr lang="ko-KR" altLang="en-US" dirty="0"/>
              <a:t>하지만 등록된 사용자가 아닌 경우에는 손 제스처 인식 권한에 접근을 할 수 없습니다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31D914F0-1D9E-4EF7-A329-13F06CDA3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F48BB652-CEBB-476C-B68F-0F65CB7A10B2}" type="slidenum">
              <a:rPr lang="en-US" altLang="ko-KR" sz="1200" smtClean="0"/>
              <a:pPr/>
              <a:t>2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510296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16549A0A-9267-4810-B7C7-B8FDBC288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381D1889-EE38-4EB9-9084-82FEB9F254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ko-KR" altLang="en-US" dirty="0"/>
              <a:t>이 부분은 제안된 내용을 이용해 가상의 스마트 홈 기기를 제어하는 시나리오를 중심으로 시뮬레이션을 수행한 것입니다</a:t>
            </a:r>
            <a:r>
              <a:rPr lang="en-US" altLang="ko-KR" dirty="0"/>
              <a:t>. </a:t>
            </a:r>
            <a:r>
              <a:rPr lang="ko-KR" altLang="en-US" dirty="0"/>
              <a:t>그림 </a:t>
            </a:r>
            <a:r>
              <a:rPr lang="en-US" altLang="ko-KR" dirty="0"/>
              <a:t>a</a:t>
            </a:r>
            <a:r>
              <a:rPr lang="ko-KR" altLang="en-US" dirty="0"/>
              <a:t>와 같이 </a:t>
            </a:r>
            <a:r>
              <a:rPr lang="en-US" altLang="ko-KR" dirty="0"/>
              <a:t>light, </a:t>
            </a:r>
            <a:r>
              <a:rPr lang="en-US" altLang="ko-KR" dirty="0" err="1"/>
              <a:t>memo,tv,air</a:t>
            </a:r>
            <a:r>
              <a:rPr lang="en-US" altLang="ko-KR" dirty="0"/>
              <a:t> cleaner, exit</a:t>
            </a:r>
            <a:r>
              <a:rPr lang="ko-KR" altLang="en-US" dirty="0"/>
              <a:t>를 수행하는 메뉴를 나타낸 것입니다</a:t>
            </a:r>
            <a:r>
              <a:rPr lang="en-US" altLang="ko-KR" dirty="0"/>
              <a:t>. </a:t>
            </a:r>
            <a:r>
              <a:rPr lang="ko-KR" altLang="en-US" dirty="0"/>
              <a:t>그림 </a:t>
            </a:r>
            <a:r>
              <a:rPr lang="en-US" altLang="ko-KR" dirty="0"/>
              <a:t>b</a:t>
            </a:r>
            <a:r>
              <a:rPr lang="ko-KR" altLang="en-US" dirty="0"/>
              <a:t>와 같이 </a:t>
            </a:r>
            <a:r>
              <a:rPr lang="en-US" altLang="ko-KR" dirty="0"/>
              <a:t>down</a:t>
            </a:r>
            <a:r>
              <a:rPr lang="ko-KR" altLang="en-US" dirty="0"/>
              <a:t>을 통해 메뉴창을 내리고 </a:t>
            </a:r>
            <a:r>
              <a:rPr lang="en-US" altLang="ko-KR" dirty="0"/>
              <a:t>left,</a:t>
            </a:r>
            <a:r>
              <a:rPr lang="ko-KR" altLang="en-US" dirty="0"/>
              <a:t> </a:t>
            </a:r>
            <a:r>
              <a:rPr lang="en-US" altLang="ko-KR" dirty="0"/>
              <a:t>right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기기의 서브 메뉴를 활성화하여 실행할 수 있습니다</a:t>
            </a:r>
            <a:r>
              <a:rPr lang="en-US" altLang="ko-KR" dirty="0"/>
              <a:t>. </a:t>
            </a:r>
            <a:r>
              <a:rPr lang="ko-KR" altLang="en-US" dirty="0"/>
              <a:t>그림 </a:t>
            </a:r>
            <a:r>
              <a:rPr lang="en-US" altLang="ko-KR" dirty="0"/>
              <a:t>c</a:t>
            </a:r>
            <a:r>
              <a:rPr lang="ko-KR" altLang="en-US" dirty="0"/>
              <a:t>는 선택한 </a:t>
            </a:r>
            <a:r>
              <a:rPr lang="en-US" altLang="ko-KR" dirty="0"/>
              <a:t>TV</a:t>
            </a:r>
            <a:r>
              <a:rPr lang="ko-KR" altLang="en-US" dirty="0"/>
              <a:t>메뉴에서 다이얼 입력을 통해 </a:t>
            </a:r>
            <a:r>
              <a:rPr lang="en-US" altLang="ko-KR" dirty="0"/>
              <a:t>TV</a:t>
            </a:r>
            <a:r>
              <a:rPr lang="ko-KR" altLang="en-US" dirty="0"/>
              <a:t>채널을 변경한 예시입니다</a:t>
            </a:r>
            <a:r>
              <a:rPr lang="en-US" altLang="ko-KR" dirty="0"/>
              <a:t>.(11</a:t>
            </a:r>
            <a:r>
              <a:rPr lang="ko-KR" altLang="en-US" dirty="0"/>
              <a:t>분 </a:t>
            </a:r>
            <a:r>
              <a:rPr lang="en-US" altLang="ko-KR" dirty="0"/>
              <a:t>30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ADD96AA7-65F5-477B-BB67-0338393955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DA98B899-E3FC-41B3-866E-9A24E3A9AD07}" type="slidenum">
              <a:rPr lang="en-US" altLang="ko-KR" sz="1200" smtClean="0"/>
              <a:pPr/>
              <a:t>20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745324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>
            <a:extLst>
              <a:ext uri="{FF2B5EF4-FFF2-40B4-BE49-F238E27FC236}">
                <a16:creationId xmlns:a16="http://schemas.microsoft.com/office/drawing/2014/main" id="{967D7F73-02C0-487E-BBD3-ED0CE0E09D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>
            <a:extLst>
              <a:ext uri="{FF2B5EF4-FFF2-40B4-BE49-F238E27FC236}">
                <a16:creationId xmlns:a16="http://schemas.microsoft.com/office/drawing/2014/main" id="{33CCAD39-BEE5-47DF-8831-E1128DEB0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이상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988" name="슬라이드 번호 개체 틀 3">
            <a:extLst>
              <a:ext uri="{FF2B5EF4-FFF2-40B4-BE49-F238E27FC236}">
                <a16:creationId xmlns:a16="http://schemas.microsoft.com/office/drawing/2014/main" id="{12910D8D-1741-4D10-A41F-431EEAAA5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0DE8C703-3B0A-4D94-B700-8B51B17120D9}" type="slidenum">
              <a:rPr lang="en-US" altLang="ko-KR" sz="1200" smtClean="0"/>
              <a:pPr/>
              <a:t>22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219565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B6AAC752-89F6-4A73-9AA0-FA253199E3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4B5E881A-F5AA-423B-B3B5-E5D5930A4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전체적인 과정은 처음 카메라로 영상을 입력 받은 후 사람이 존재하는지 그리고 그 사람이 등록된 사람인지 확인합니다</a:t>
            </a:r>
            <a:r>
              <a:rPr lang="en-US" altLang="ko-KR" dirty="0"/>
              <a:t>. </a:t>
            </a:r>
            <a:r>
              <a:rPr lang="ko-KR" altLang="en-US" dirty="0"/>
              <a:t>등록되지 않은 사람인 경우 다시 카메라 입력을 수행하게 되고 등록된 경우에는 미디어파이프 </a:t>
            </a:r>
            <a:r>
              <a:rPr lang="ko-KR" altLang="en-US" dirty="0" err="1"/>
              <a:t>핸즈모델</a:t>
            </a:r>
            <a:r>
              <a:rPr lang="ko-KR" altLang="en-US" dirty="0"/>
              <a:t> 기반의 손 제스처 인식을 수행하게 됩니다</a:t>
            </a:r>
            <a:r>
              <a:rPr lang="en-US" altLang="ko-KR" dirty="0"/>
              <a:t>.</a:t>
            </a:r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567F8BC8-9D0C-464C-9FBB-EC3FD7F79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38DF58C-BA86-49CD-BD57-4D577A3FE033}" type="slidenum">
              <a:rPr lang="en-US" altLang="ko-KR" sz="1200" smtClean="0"/>
              <a:pPr/>
              <a:t>3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585435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B6AAC752-89F6-4A73-9AA0-FA253199E3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4B5E881A-F5AA-423B-B3B5-E5D5930A4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그 다음 손 제스처 인식방법의 순서도 입니다</a:t>
            </a:r>
            <a:r>
              <a:rPr lang="en-US" altLang="ko-KR" dirty="0"/>
              <a:t>. </a:t>
            </a:r>
            <a:r>
              <a:rPr lang="ko-KR" altLang="en-US" dirty="0"/>
              <a:t>다음 그림과 같이 얼굴인식 후에 순차적으로 </a:t>
            </a:r>
            <a:r>
              <a:rPr lang="ko-KR" altLang="en-US" dirty="0" err="1"/>
              <a:t>핸즈</a:t>
            </a:r>
            <a:r>
              <a:rPr lang="ko-KR" altLang="en-US" dirty="0"/>
              <a:t> 모델을 이용해 차례로 </a:t>
            </a:r>
            <a:r>
              <a:rPr lang="ko-KR" altLang="en-US" dirty="0" err="1"/>
              <a:t>손탐지</a:t>
            </a:r>
            <a:r>
              <a:rPr lang="en-US" altLang="ko-KR" dirty="0"/>
              <a:t>, </a:t>
            </a:r>
            <a:r>
              <a:rPr lang="ko-KR" altLang="en-US" dirty="0"/>
              <a:t>손가락 자세 탐지</a:t>
            </a:r>
            <a:r>
              <a:rPr lang="en-US" altLang="ko-KR" dirty="0"/>
              <a:t>, </a:t>
            </a:r>
            <a:r>
              <a:rPr lang="ko-KR" altLang="en-US" dirty="0"/>
              <a:t>손의 정적자세 탐지</a:t>
            </a:r>
            <a:r>
              <a:rPr lang="en-US" altLang="ko-KR" dirty="0"/>
              <a:t>, </a:t>
            </a:r>
            <a:r>
              <a:rPr lang="ko-KR" altLang="en-US" dirty="0"/>
              <a:t>손의 동적 제스처 탐지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가지를 탐지하게 됩니다</a:t>
            </a:r>
            <a:r>
              <a:rPr lang="en-US" altLang="ko-KR" dirty="0"/>
              <a:t>. </a:t>
            </a:r>
            <a:r>
              <a:rPr lang="ko-KR" altLang="en-US" dirty="0"/>
              <a:t>여기서 손의 동적 제스처 탐지로는 첫번째로 손 포인트 제스처</a:t>
            </a:r>
            <a:r>
              <a:rPr lang="en-US" altLang="ko-KR" dirty="0"/>
              <a:t>, </a:t>
            </a:r>
            <a:r>
              <a:rPr lang="ko-KR" altLang="en-US" dirty="0"/>
              <a:t>두번째로 손 마우스 제스처</a:t>
            </a:r>
            <a:r>
              <a:rPr lang="en-US" altLang="ko-KR" dirty="0"/>
              <a:t>, </a:t>
            </a:r>
            <a:r>
              <a:rPr lang="ko-KR" altLang="en-US" dirty="0"/>
              <a:t>세번째로 손 다이얼 제스처를 인식하게 됩니다</a:t>
            </a:r>
            <a:r>
              <a:rPr lang="en-US" altLang="ko-KR" dirty="0"/>
              <a:t>. </a:t>
            </a:r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567F8BC8-9D0C-464C-9FBB-EC3FD7F79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38DF58C-BA86-49CD-BD57-4D577A3FE033}" type="slidenum">
              <a:rPr lang="en-US" altLang="ko-KR" sz="1200" smtClean="0"/>
              <a:pPr/>
              <a:t>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91778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260EC123-44EE-4040-8F06-DE2142C4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906DDCA7-9A44-40B5-9C8A-75C8D2E12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첫번째로 얼굴인증을 하기 위한 데이터셋 생성입니다</a:t>
            </a:r>
            <a:r>
              <a:rPr lang="en-US" altLang="ko-KR" dirty="0"/>
              <a:t>.</a:t>
            </a:r>
            <a:r>
              <a:rPr lang="ko-KR" altLang="en-US" dirty="0"/>
              <a:t> 얼굴을 등록하기 위한 데이터를 생성하기 위해서 동영상의 프레임을 이용했습니다</a:t>
            </a:r>
            <a:r>
              <a:rPr lang="en-US" altLang="ko-KR" dirty="0"/>
              <a:t>. </a:t>
            </a:r>
            <a:r>
              <a:rPr lang="ko-KR" altLang="en-US" dirty="0"/>
              <a:t>학습시키기 위한 사진데이터가 다량 필요하여 사진보다 동영상 프레임을 선택하였습니다</a:t>
            </a:r>
            <a:r>
              <a:rPr lang="en-US" altLang="ko-KR" dirty="0"/>
              <a:t>. </a:t>
            </a:r>
            <a:r>
              <a:rPr lang="ko-KR" altLang="en-US" dirty="0"/>
              <a:t>얼굴의 정면</a:t>
            </a:r>
            <a:r>
              <a:rPr lang="en-US" altLang="ko-KR" dirty="0"/>
              <a:t>, </a:t>
            </a:r>
            <a:r>
              <a:rPr lang="ko-KR" altLang="en-US" dirty="0"/>
              <a:t>측면</a:t>
            </a:r>
            <a:r>
              <a:rPr lang="en-US" altLang="ko-KR" dirty="0"/>
              <a:t>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기울어진 얼굴을 찍은 </a:t>
            </a:r>
            <a:r>
              <a:rPr lang="en-US" altLang="ko-KR" dirty="0"/>
              <a:t>8</a:t>
            </a:r>
            <a:r>
              <a:rPr lang="ko-KR" altLang="en-US" dirty="0"/>
              <a:t>초의 </a:t>
            </a:r>
            <a:r>
              <a:rPr lang="en-US" altLang="ko-KR" dirty="0"/>
              <a:t>30fps </a:t>
            </a:r>
            <a:r>
              <a:rPr lang="ko-KR" altLang="en-US" dirty="0"/>
              <a:t>동영상 </a:t>
            </a:r>
            <a:r>
              <a:rPr lang="en-US" altLang="ko-KR" dirty="0"/>
              <a:t>2</a:t>
            </a:r>
            <a:r>
              <a:rPr lang="ko-KR" altLang="en-US" dirty="0"/>
              <a:t>개로 간격을 두며 프레임을 저장하여 </a:t>
            </a:r>
            <a:r>
              <a:rPr lang="en-US" altLang="ko-KR" dirty="0"/>
              <a:t>50</a:t>
            </a:r>
            <a:r>
              <a:rPr lang="ko-KR" altLang="en-US" dirty="0"/>
              <a:t>개씩 한 사람당 총 </a:t>
            </a:r>
            <a:r>
              <a:rPr lang="en-US" altLang="ko-KR" dirty="0"/>
              <a:t>100</a:t>
            </a:r>
            <a:r>
              <a:rPr lang="ko-KR" altLang="en-US" dirty="0"/>
              <a:t>개의 데이터를 생성하였습니다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E5756744-44FA-47AD-87EC-067DD8522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AD5E95E6-D4F1-42C0-BD8E-94D5D25B4C1B}" type="slidenum">
              <a:rPr lang="en-US" altLang="ko-KR" sz="1200" smtClean="0"/>
              <a:pPr/>
              <a:t>5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351646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260EC123-44EE-4040-8F06-DE2142C4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906DDCA7-9A44-40B5-9C8A-75C8D2E12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두번째로 얼굴 데이터 학습입니다</a:t>
            </a:r>
            <a:r>
              <a:rPr lang="en-US" altLang="ko-KR" dirty="0"/>
              <a:t>. </a:t>
            </a:r>
            <a:r>
              <a:rPr lang="ko-KR" altLang="en-US" dirty="0"/>
              <a:t>얼굴 데이터를 학습하기 위해 미리 학습된 </a:t>
            </a:r>
            <a:r>
              <a:rPr lang="en-US" altLang="ko-KR" dirty="0" err="1"/>
              <a:t>InsighFace</a:t>
            </a:r>
            <a:r>
              <a:rPr lang="ko-KR" altLang="en-US" dirty="0"/>
              <a:t>의 </a:t>
            </a:r>
            <a:r>
              <a:rPr lang="en-US" altLang="ko-KR" dirty="0" err="1"/>
              <a:t>buffalo_m</a:t>
            </a:r>
            <a:r>
              <a:rPr lang="ko-KR" altLang="en-US" dirty="0"/>
              <a:t>파일을 사용하였습니다</a:t>
            </a:r>
            <a:r>
              <a:rPr lang="en-US" altLang="ko-KR" dirty="0"/>
              <a:t>. Buffalo</a:t>
            </a:r>
            <a:r>
              <a:rPr lang="ko-KR" altLang="en-US" dirty="0"/>
              <a:t>파일은 </a:t>
            </a:r>
            <a:r>
              <a:rPr lang="en-US" altLang="ko-KR" dirty="0" err="1"/>
              <a:t>retinaface</a:t>
            </a:r>
            <a:r>
              <a:rPr lang="en-US" altLang="ko-KR" dirty="0"/>
              <a:t>, </a:t>
            </a:r>
            <a:r>
              <a:rPr lang="en-US" altLang="ko-KR" dirty="0" err="1"/>
              <a:t>arcface</a:t>
            </a:r>
            <a:r>
              <a:rPr lang="ko-KR" altLang="en-US" dirty="0"/>
              <a:t>의 기능들과</a:t>
            </a:r>
            <a:r>
              <a:rPr lang="en-US" altLang="ko-KR" dirty="0"/>
              <a:t> </a:t>
            </a:r>
            <a:r>
              <a:rPr lang="ko-KR" altLang="en-US" dirty="0"/>
              <a:t>얼굴 랜드마크</a:t>
            </a:r>
            <a:r>
              <a:rPr lang="en-US" altLang="ko-KR" dirty="0"/>
              <a:t>, </a:t>
            </a:r>
            <a:r>
              <a:rPr lang="ko-KR" altLang="en-US" dirty="0"/>
              <a:t>나이와 성별을 인식하는</a:t>
            </a:r>
            <a:r>
              <a:rPr lang="en-US" altLang="ko-KR" dirty="0"/>
              <a:t> </a:t>
            </a:r>
            <a:r>
              <a:rPr lang="ko-KR" altLang="en-US" dirty="0"/>
              <a:t>기능의 파일들이 있습니다</a:t>
            </a:r>
            <a:r>
              <a:rPr lang="en-US" altLang="ko-KR" dirty="0"/>
              <a:t>. </a:t>
            </a:r>
            <a:r>
              <a:rPr lang="en-US" altLang="ko-KR" dirty="0" err="1"/>
              <a:t>InsightFace</a:t>
            </a:r>
            <a:r>
              <a:rPr lang="ko-KR" altLang="en-US" dirty="0"/>
              <a:t>의 </a:t>
            </a:r>
            <a:r>
              <a:rPr lang="en-US" altLang="ko-KR" dirty="0"/>
              <a:t>buffalo</a:t>
            </a:r>
            <a:r>
              <a:rPr lang="ko-KR" altLang="en-US" dirty="0"/>
              <a:t>파일은 </a:t>
            </a:r>
            <a:r>
              <a:rPr lang="en-US" altLang="ko-KR" dirty="0" err="1"/>
              <a:t>RetinaFace</a:t>
            </a:r>
            <a:r>
              <a:rPr lang="ko-KR" altLang="en-US" dirty="0"/>
              <a:t>로 얼굴 검출을 하고 </a:t>
            </a:r>
            <a:r>
              <a:rPr lang="en-US" altLang="ko-KR" dirty="0" err="1"/>
              <a:t>Arcface</a:t>
            </a:r>
            <a:r>
              <a:rPr lang="ko-KR" altLang="en-US" dirty="0"/>
              <a:t>로 얼굴 인식을 합니다</a:t>
            </a:r>
            <a:r>
              <a:rPr lang="en-US" altLang="ko-KR" dirty="0"/>
              <a:t>. </a:t>
            </a:r>
            <a:r>
              <a:rPr lang="ko-KR" altLang="en-US" dirty="0"/>
              <a:t>이 때 </a:t>
            </a:r>
            <a:r>
              <a:rPr lang="en-US" altLang="ko-KR" dirty="0" err="1"/>
              <a:t>RetinaFace</a:t>
            </a:r>
            <a:r>
              <a:rPr lang="ko-KR" altLang="en-US" dirty="0"/>
              <a:t>로 인식시킨 얼굴영역은 그림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ko-KR" altLang="en-US" dirty="0" err="1"/>
              <a:t>종류중</a:t>
            </a:r>
            <a:r>
              <a:rPr lang="ko-KR" altLang="en-US" dirty="0"/>
              <a:t> 가장 가벼운 </a:t>
            </a:r>
            <a:r>
              <a:rPr lang="en-US" altLang="ko-KR" dirty="0"/>
              <a:t>4</a:t>
            </a:r>
            <a:r>
              <a:rPr lang="ko-KR" altLang="en-US" dirty="0"/>
              <a:t>개의 스칼라 값을 가지는 </a:t>
            </a:r>
            <a:r>
              <a:rPr lang="en-US" altLang="ko-KR" dirty="0"/>
              <a:t>Box</a:t>
            </a:r>
            <a:r>
              <a:rPr lang="ko-KR" altLang="en-US" dirty="0"/>
              <a:t>를 이용하였습니다</a:t>
            </a:r>
            <a:r>
              <a:rPr lang="en-US" altLang="ko-KR" dirty="0"/>
              <a:t>. </a:t>
            </a:r>
            <a:r>
              <a:rPr lang="en-US" altLang="ko-KR" dirty="0" err="1"/>
              <a:t>Retinaface</a:t>
            </a:r>
            <a:r>
              <a:rPr lang="ko-KR" altLang="en-US" dirty="0"/>
              <a:t>는 </a:t>
            </a:r>
            <a:r>
              <a:rPr lang="en-US" altLang="ko-KR" dirty="0"/>
              <a:t>s</a:t>
            </a:r>
            <a:r>
              <a:rPr lang="en-US" altLang="ko-KR" sz="2800" b="0" i="0" dirty="0">
                <a:effectLst/>
                <a:latin typeface="Noto Sans KR"/>
              </a:rPr>
              <a:t>ingle-stage </a:t>
            </a:r>
            <a:r>
              <a:rPr lang="ko-KR" altLang="en-US" sz="2800" b="0" i="0" dirty="0">
                <a:effectLst/>
                <a:latin typeface="Noto Sans KR"/>
              </a:rPr>
              <a:t>디자인 기반으로 픽셀단위로 얼굴 위치를 예측하는데 </a:t>
            </a:r>
            <a:r>
              <a:rPr lang="ko-KR" altLang="en-US" sz="1800" dirty="0"/>
              <a:t>얼굴 </a:t>
            </a:r>
            <a:r>
              <a:rPr lang="en-US" altLang="ko-KR" sz="1800" dirty="0"/>
              <a:t>detection</a:t>
            </a:r>
            <a:r>
              <a:rPr lang="ko-KR" altLang="en-US" sz="1800" dirty="0"/>
              <a:t>과 랜드마크 파악을 동시에 해 얼굴의 특징점들을 표시해 줍니다</a:t>
            </a:r>
            <a:r>
              <a:rPr lang="en-US" altLang="ko-KR" sz="1800" dirty="0"/>
              <a:t>. </a:t>
            </a:r>
            <a:r>
              <a:rPr lang="en-US" altLang="ko-KR" sz="1800" kern="0" spc="-12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Arcface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는 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DCNN </a:t>
            </a:r>
            <a:r>
              <a:rPr lang="ko-KR" altLang="en-US" sz="1800" kern="0" spc="-12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임베딩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방식을 사용해 </a:t>
            </a:r>
            <a:r>
              <a:rPr lang="ko-KR" altLang="en-US" sz="1800" kern="0" spc="-12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임베딩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특징을 추출합니다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여기서 추출한 </a:t>
            </a:r>
            <a:r>
              <a:rPr lang="ko-KR" altLang="en-US" sz="1800" kern="0" spc="-12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임베딩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특징과 가중치를 </a:t>
            </a:r>
            <a:r>
              <a:rPr lang="ko-KR" altLang="en-US" sz="1800" kern="0" spc="-12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정규화한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후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이 둘을 </a:t>
            </a:r>
            <a:r>
              <a:rPr lang="ko-KR" altLang="en-US" sz="1800" kern="0" spc="-12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내적해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800" kern="0" spc="-12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코사인값을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얻고 이 값으로 클래스를 분류합니다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 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여기서 얼굴 데이터를 학습시키기 위해 </a:t>
            </a:r>
            <a:r>
              <a:rPr lang="en-US" altLang="ko-KR" dirty="0" err="1"/>
              <a:t>Arcface</a:t>
            </a:r>
            <a:r>
              <a:rPr lang="ko-KR" altLang="en-US" dirty="0"/>
              <a:t>의 </a:t>
            </a:r>
            <a:r>
              <a:rPr lang="en-US" altLang="ko-KR" dirty="0"/>
              <a:t>DCNN </a:t>
            </a:r>
            <a:r>
              <a:rPr lang="ko-KR" altLang="en-US" dirty="0" err="1"/>
              <a:t>임베딩</a:t>
            </a:r>
            <a:r>
              <a:rPr lang="ko-KR" altLang="en-US" dirty="0"/>
              <a:t> 방식으로 추출한 얼굴영역의 </a:t>
            </a:r>
            <a:r>
              <a:rPr lang="en-US" altLang="ko-KR" dirty="0"/>
              <a:t>512</a:t>
            </a:r>
            <a:r>
              <a:rPr lang="ko-KR" altLang="en-US" dirty="0"/>
              <a:t>차원 </a:t>
            </a:r>
            <a:r>
              <a:rPr lang="ko-KR" altLang="en-US" dirty="0" err="1"/>
              <a:t>임베딩</a:t>
            </a:r>
            <a:r>
              <a:rPr lang="ko-KR" altLang="en-US" dirty="0"/>
              <a:t> 특징을 학습시키기 위한 데이터로 사용합니다</a:t>
            </a:r>
            <a:r>
              <a:rPr lang="en-US" altLang="ko-KR" dirty="0"/>
              <a:t>. </a:t>
            </a:r>
            <a:r>
              <a:rPr lang="ko-KR" altLang="en-US" dirty="0"/>
              <a:t>이 특징들을 가지고 </a:t>
            </a:r>
            <a:r>
              <a:rPr lang="en-US" altLang="ko-KR" dirty="0" err="1"/>
              <a:t>Keras</a:t>
            </a:r>
            <a:r>
              <a:rPr lang="ko-KR" altLang="en-US" dirty="0"/>
              <a:t>를 이용해 학습을 진행한 후 </a:t>
            </a:r>
            <a:r>
              <a:rPr lang="en-US" altLang="ko-KR" dirty="0" err="1"/>
              <a:t>onnx</a:t>
            </a:r>
            <a:r>
              <a:rPr lang="en-US" altLang="ko-KR" dirty="0"/>
              <a:t> </a:t>
            </a:r>
            <a:r>
              <a:rPr lang="ko-KR" altLang="en-US" dirty="0"/>
              <a:t>모델로 변환시켜서 사용하게 됩니다</a:t>
            </a:r>
            <a:r>
              <a:rPr lang="en-US" altLang="ko-KR" dirty="0"/>
              <a:t>. </a:t>
            </a:r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E5756744-44FA-47AD-87EC-067DD8522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AD5E95E6-D4F1-42C0-BD8E-94D5D25B4C1B}" type="slidenum">
              <a:rPr lang="en-US" altLang="ko-KR" sz="1200" smtClean="0"/>
              <a:pPr/>
              <a:t>6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422189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260EC123-44EE-4040-8F06-DE2142C4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906DDCA7-9A44-40B5-9C8A-75C8D2E12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 err="1"/>
              <a:t>insightface</a:t>
            </a:r>
            <a:r>
              <a:rPr lang="ko-KR" altLang="en-US" dirty="0"/>
              <a:t>를 이용한 </a:t>
            </a:r>
            <a:r>
              <a:rPr lang="ko-KR" altLang="en-US" dirty="0" err="1"/>
              <a:t>얼굴인증입니다</a:t>
            </a:r>
            <a:r>
              <a:rPr lang="en-US" altLang="ko-KR" dirty="0"/>
              <a:t>. </a:t>
            </a:r>
            <a:r>
              <a:rPr lang="ko-KR" altLang="en-US" dirty="0"/>
              <a:t>얼굴 인증을 할 때는 앞서 미리 학습된 </a:t>
            </a:r>
            <a:r>
              <a:rPr lang="en-US" altLang="ko-KR" dirty="0" err="1"/>
              <a:t>buffalo_m</a:t>
            </a:r>
            <a:r>
              <a:rPr lang="ko-KR" altLang="en-US" dirty="0"/>
              <a:t>모델과 사용자들을 학습시킨 모델을 같이 사용하게 됩니다</a:t>
            </a:r>
            <a:r>
              <a:rPr lang="en-US" altLang="ko-KR" dirty="0"/>
              <a:t>. </a:t>
            </a:r>
            <a:r>
              <a:rPr lang="ko-KR" altLang="en-US" dirty="0"/>
              <a:t>인식확률이 </a:t>
            </a:r>
            <a:r>
              <a:rPr lang="en-US" altLang="ko-KR" dirty="0"/>
              <a:t>0.97</a:t>
            </a:r>
            <a:r>
              <a:rPr lang="ko-KR" altLang="en-US" dirty="0"/>
              <a:t> 이하로는 인증이 되지 않고 이상일 경우에는 이에 해당하는 인증된 이름이 나오게 됩니다</a:t>
            </a:r>
            <a:r>
              <a:rPr lang="en-US" altLang="ko-KR" dirty="0"/>
              <a:t>. </a:t>
            </a:r>
            <a:r>
              <a:rPr lang="ko-KR" altLang="en-US" dirty="0"/>
              <a:t>인식된 얼굴 예시는 그림 </a:t>
            </a:r>
            <a:r>
              <a:rPr lang="en-US" altLang="ko-KR" dirty="0"/>
              <a:t>4</a:t>
            </a:r>
            <a:r>
              <a:rPr lang="ko-KR" altLang="en-US" dirty="0"/>
              <a:t>의 사진처럼 사람의 얼굴 위치를 표시한 </a:t>
            </a:r>
            <a:r>
              <a:rPr lang="ko-KR" altLang="en-US" dirty="0" err="1"/>
              <a:t>바운딩</a:t>
            </a:r>
            <a:r>
              <a:rPr lang="ko-KR" altLang="en-US" dirty="0"/>
              <a:t> 박스와 그 사람이 누구인지 나오게 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바운딩박스위치를</a:t>
            </a:r>
            <a:r>
              <a:rPr lang="ko-KR" altLang="en-US" dirty="0"/>
              <a:t> 인식하는 부분은 </a:t>
            </a:r>
            <a:r>
              <a:rPr lang="ko-KR" altLang="en-US" dirty="0" err="1"/>
              <a:t>연산량이</a:t>
            </a:r>
            <a:r>
              <a:rPr lang="ko-KR" altLang="en-US" dirty="0"/>
              <a:t> 많아 속도가 느려지므로 </a:t>
            </a:r>
            <a:r>
              <a:rPr lang="en-US" altLang="ko-KR" dirty="0"/>
              <a:t>6</a:t>
            </a:r>
            <a:r>
              <a:rPr lang="ko-KR" altLang="en-US" dirty="0"/>
              <a:t>프레임당 </a:t>
            </a:r>
            <a:r>
              <a:rPr lang="en-US" altLang="ko-KR" dirty="0"/>
              <a:t>1</a:t>
            </a:r>
            <a:r>
              <a:rPr lang="ko-KR" altLang="en-US" dirty="0"/>
              <a:t>번씩 실행하도록 하였습니다</a:t>
            </a:r>
            <a:r>
              <a:rPr lang="en-US" altLang="ko-KR" dirty="0"/>
              <a:t>.( </a:t>
            </a:r>
            <a:r>
              <a:rPr lang="ko-KR" altLang="en-US" dirty="0"/>
              <a:t>약 </a:t>
            </a:r>
            <a:r>
              <a:rPr lang="en-US" altLang="ko-KR" dirty="0"/>
              <a:t>4 </a:t>
            </a:r>
            <a:r>
              <a:rPr lang="ko-KR" altLang="en-US" dirty="0"/>
              <a:t>분 </a:t>
            </a:r>
            <a:r>
              <a:rPr lang="en-US" altLang="ko-KR" dirty="0"/>
              <a:t>20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E5756744-44FA-47AD-87EC-067DD8522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AD5E95E6-D4F1-42C0-BD8E-94D5D25B4C1B}" type="slidenum">
              <a:rPr lang="en-US" altLang="ko-KR" sz="1200" smtClean="0"/>
              <a:pPr/>
              <a:t>7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606022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260EC123-44EE-4040-8F06-DE2142C47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906DDCA7-9A44-40B5-9C8A-75C8D2E12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앞의 과정으로 등록된 사용자 임이 확인되면 손의 정적자세를 탐지하게 됩니다</a:t>
            </a:r>
            <a:r>
              <a:rPr lang="en-US" altLang="ko-KR" dirty="0"/>
              <a:t>. </a:t>
            </a:r>
            <a:r>
              <a:rPr lang="ko-KR" altLang="en-US" dirty="0"/>
              <a:t>손의 정적자세란 손의 제스처를 </a:t>
            </a:r>
            <a:r>
              <a:rPr lang="ko-KR" altLang="en-US" dirty="0" err="1"/>
              <a:t>입력받기</a:t>
            </a:r>
            <a:r>
              <a:rPr lang="ko-KR" altLang="en-US" dirty="0"/>
              <a:t> 위한 손의 모양으로 특징점과 손의 정적 자세정보를 이용해 구분합니다</a:t>
            </a:r>
            <a:r>
              <a:rPr lang="en-US" altLang="ko-KR" dirty="0"/>
              <a:t>. </a:t>
            </a:r>
            <a:r>
              <a:rPr lang="ko-KR" altLang="en-US" dirty="0"/>
              <a:t>다음 그림</a:t>
            </a:r>
            <a:r>
              <a:rPr lang="en-US" altLang="ko-KR" dirty="0"/>
              <a:t>5</a:t>
            </a:r>
            <a:r>
              <a:rPr lang="ko-KR" altLang="en-US" dirty="0"/>
              <a:t>는 차례로 손 포인트자세</a:t>
            </a:r>
            <a:r>
              <a:rPr lang="en-US" altLang="ko-KR" dirty="0"/>
              <a:t>, </a:t>
            </a:r>
            <a:r>
              <a:rPr lang="ko-KR" altLang="en-US" dirty="0"/>
              <a:t>손 다이얼자세</a:t>
            </a:r>
            <a:r>
              <a:rPr lang="en-US" altLang="ko-KR" dirty="0"/>
              <a:t>, </a:t>
            </a:r>
            <a:r>
              <a:rPr lang="ko-KR" altLang="en-US" dirty="0"/>
              <a:t>손 마우스 자세 예시입니다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E5756744-44FA-47AD-87EC-067DD8522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AD5E95E6-D4F1-42C0-BD8E-94D5D25B4C1B}" type="slidenum">
              <a:rPr lang="en-US" altLang="ko-KR" sz="1200" smtClean="0"/>
              <a:pPr/>
              <a:t>8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9756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17C45C0D-E2F8-479F-BE0D-5091E814A3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131FEDD2-39BC-484C-9B7F-C7E67D8B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손의 펴짐을 확인하는 가장 간단한 방법은 손가락의 끝부분인 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TIP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과 첫 번째 마디인 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DIP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의 </a:t>
            </a:r>
            <a:r>
              <a:rPr lang="ko-KR" altLang="en-US" sz="1800" kern="0" spc="-12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좌표값을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비교하는 것입니다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하지만 이 방법은 손을 돌려서 손 끝 부분이 바닥을 향한 상태에서는 인식이 어려운 단점이 있습니다</a:t>
            </a:r>
            <a:r>
              <a:rPr lang="en-US" altLang="ko-KR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그래서 제안된 손 제스처 인식에서는 </a:t>
            </a:r>
            <a:r>
              <a:rPr lang="ko-KR" altLang="en-US" sz="1800" dirty="0"/>
              <a:t>모델에서 출력되는 </a:t>
            </a:r>
            <a:r>
              <a:rPr lang="en-US" altLang="ko-KR" sz="1800" dirty="0"/>
              <a:t>3</a:t>
            </a:r>
            <a:r>
              <a:rPr lang="ko-KR" altLang="en-US" sz="1800" dirty="0"/>
              <a:t>차원 공간에서의 특징점을 활용하여</a:t>
            </a:r>
            <a:r>
              <a:rPr lang="en-US" altLang="ko-KR" sz="1800" dirty="0"/>
              <a:t> 2</a:t>
            </a:r>
            <a:r>
              <a:rPr lang="ko-KR" altLang="en-US" sz="1800" dirty="0"/>
              <a:t>개의 손가락 마디에서 </a:t>
            </a:r>
            <a:r>
              <a:rPr lang="en-US" altLang="ko-KR" sz="1800" dirty="0"/>
              <a:t>3</a:t>
            </a:r>
            <a:r>
              <a:rPr lang="ko-KR" altLang="en-US" sz="1800" dirty="0"/>
              <a:t>차원 벡터를 추출하고 내적을 통해 각도를 계산하게 됩니다</a:t>
            </a:r>
            <a:r>
              <a:rPr lang="en-US" altLang="ko-KR" sz="1800" dirty="0"/>
              <a:t>. </a:t>
            </a:r>
            <a:r>
              <a:rPr lang="ko-KR" altLang="en-US" sz="1800" dirty="0"/>
              <a:t>그림</a:t>
            </a:r>
            <a:r>
              <a:rPr lang="en-US" altLang="ko-KR" sz="1800" dirty="0"/>
              <a:t>6</a:t>
            </a:r>
            <a:r>
              <a:rPr lang="ko-KR" altLang="en-US" sz="1800" dirty="0"/>
              <a:t>의 벡터의 내적을 활용하여 각도를 계산하게 되는데 엄지와 새끼손가락의 경우에는 </a:t>
            </a:r>
            <a:r>
              <a:rPr lang="en-US" altLang="ko-KR" sz="1800" dirty="0"/>
              <a:t>150</a:t>
            </a:r>
            <a:r>
              <a:rPr lang="ko-KR" altLang="en-US" sz="1800" dirty="0"/>
              <a:t>도보다 작을 때 나머지 손가락들은 </a:t>
            </a:r>
            <a:r>
              <a:rPr lang="en-US" altLang="ko-KR" sz="1800" dirty="0"/>
              <a:t>100</a:t>
            </a:r>
            <a:r>
              <a:rPr lang="ko-KR" altLang="en-US" sz="1800" dirty="0"/>
              <a:t>도보다 작을 때 굽힘으로 판정하게 됩니다</a:t>
            </a:r>
            <a:r>
              <a:rPr lang="en-US" altLang="ko-KR" sz="1800" dirty="0"/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1EC59CBE-0B79-4579-967B-7CEE79976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03600DCF-EFFD-4E19-9A0F-EFDCA29337B4}" type="slidenum">
              <a:rPr lang="en-US" altLang="ko-KR" sz="1200" smtClean="0"/>
              <a:pPr/>
              <a:t>9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94667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7">
            <a:extLst>
              <a:ext uri="{FF2B5EF4-FFF2-40B4-BE49-F238E27FC236}">
                <a16:creationId xmlns:a16="http://schemas.microsoft.com/office/drawing/2014/main" id="{B440C9E5-4B1C-4B09-8A9A-A50CDDA3CC26}"/>
              </a:ext>
            </a:extLst>
          </p:cNvPr>
          <p:cNvSpPr>
            <a:spLocks noChangeShapeType="1"/>
          </p:cNvSpPr>
          <p:nvPr userDrawn="1"/>
        </p:nvSpPr>
        <p:spPr bwMode="gray">
          <a:xfrm>
            <a:off x="476250" y="6375400"/>
            <a:ext cx="10064750" cy="77788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13" descr="IpcgLogo05 copy.gif">
            <a:extLst>
              <a:ext uri="{FF2B5EF4-FFF2-40B4-BE49-F238E27FC236}">
                <a16:creationId xmlns:a16="http://schemas.microsoft.com/office/drawing/2014/main" id="{A3E184F0-614F-4B8B-AFDF-16E76CEAE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0"/>
            <a:ext cx="40259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4" descr="IpcgLogo01(Only).gif">
            <a:extLst>
              <a:ext uri="{FF2B5EF4-FFF2-40B4-BE49-F238E27FC236}">
                <a16:creationId xmlns:a16="http://schemas.microsoft.com/office/drawing/2014/main" id="{3E3FC3AA-3E1D-46A7-B8C8-741E5A000B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0" y="6321425"/>
            <a:ext cx="1271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422400" y="4648200"/>
            <a:ext cx="10058400" cy="838200"/>
          </a:xfrm>
        </p:spPr>
        <p:txBody>
          <a:bodyPr/>
          <a:lstStyle>
            <a:lvl1pPr algn="r">
              <a:defRPr sz="2800" i="0" baseline="0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572000" y="4267200"/>
            <a:ext cx="6908800" cy="457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800">
                <a:solidFill>
                  <a:srgbClr val="FFC000"/>
                </a:solidFill>
                <a:latin typeface="HY울릉도M" pitchFamily="18" charset="-127"/>
                <a:ea typeface="HY울릉도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337516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76200"/>
            <a:ext cx="2743200" cy="6324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8026400" cy="63246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A7B4E780-E4C4-4EDC-B042-C353AC18D1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8532202-1EAF-4D9F-863D-5BC2DC7512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642846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76200"/>
            <a:ext cx="10363200" cy="762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5384800" cy="5334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384800" cy="5334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AF301786-76C8-48FF-8498-3EC039FA10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029">
            <a:extLst>
              <a:ext uri="{FF2B5EF4-FFF2-40B4-BE49-F238E27FC236}">
                <a16:creationId xmlns:a16="http://schemas.microsoft.com/office/drawing/2014/main" id="{25FD575C-658A-4E27-ABAC-0F77BD7285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299149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sz="quarter"/>
          </p:nvPr>
        </p:nvSpPr>
        <p:spPr>
          <a:xfrm>
            <a:off x="812800" y="76200"/>
            <a:ext cx="10363200" cy="762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066800"/>
            <a:ext cx="5384800" cy="2590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066800"/>
            <a:ext cx="5384800" cy="2590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9600" y="3810000"/>
            <a:ext cx="5384800" cy="2590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7600" y="3810000"/>
            <a:ext cx="5384800" cy="2590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44BF692A-CE1C-49F8-8D20-9F5BF0482F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1029">
            <a:extLst>
              <a:ext uri="{FF2B5EF4-FFF2-40B4-BE49-F238E27FC236}">
                <a16:creationId xmlns:a16="http://schemas.microsoft.com/office/drawing/2014/main" id="{66838B49-5962-4494-B2EA-45FA03E35D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35702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09600" y="76200"/>
            <a:ext cx="10972800" cy="6324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1028">
            <a:extLst>
              <a:ext uri="{FF2B5EF4-FFF2-40B4-BE49-F238E27FC236}">
                <a16:creationId xmlns:a16="http://schemas.microsoft.com/office/drawing/2014/main" id="{286B0821-C9B3-44B0-A14E-8662B44A8B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CD662E3-0478-493B-B312-BE77D1F9BB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65292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710" y="76200"/>
            <a:ext cx="11334829" cy="762000"/>
          </a:xfrm>
        </p:spPr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2pPr>
              <a:defRPr sz="1900">
                <a:solidFill>
                  <a:schemeClr val="accent4"/>
                </a:solidFill>
                <a:latin typeface="HY견명조" pitchFamily="18" charset="-127"/>
                <a:ea typeface="HY견명조" pitchFamily="18" charset="-127"/>
              </a:defRPr>
            </a:lvl2pPr>
            <a:lvl3pPr>
              <a:defRPr b="0">
                <a:latin typeface="HY울릉도M" pitchFamily="18" charset="-127"/>
                <a:ea typeface="HY울릉도M" pitchFamily="18" charset="-127"/>
              </a:defRPr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273E0058-0AA8-4FC8-B883-935C423C2F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C9C1D-42BF-4098-B8F2-6CCA3BC67BD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24988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538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38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C30B44F6-BEAB-42EB-9E47-346AAF11FB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029">
            <a:extLst>
              <a:ext uri="{FF2B5EF4-FFF2-40B4-BE49-F238E27FC236}">
                <a16:creationId xmlns:a16="http://schemas.microsoft.com/office/drawing/2014/main" id="{1D271C60-378C-4F17-9CFB-36B04F84CC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00217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211B2FFE-7B33-403C-9C33-A46276DE00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1029">
            <a:extLst>
              <a:ext uri="{FF2B5EF4-FFF2-40B4-BE49-F238E27FC236}">
                <a16:creationId xmlns:a16="http://schemas.microsoft.com/office/drawing/2014/main" id="{540035D8-B2EC-4ED5-B0F0-80EC129939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898527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028">
            <a:extLst>
              <a:ext uri="{FF2B5EF4-FFF2-40B4-BE49-F238E27FC236}">
                <a16:creationId xmlns:a16="http://schemas.microsoft.com/office/drawing/2014/main" id="{DA0C6E4C-C1C2-4837-9613-0A408A1E19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810C422-EAF7-43D1-9131-11113BEF0C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04121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>
            <a:extLst>
              <a:ext uri="{FF2B5EF4-FFF2-40B4-BE49-F238E27FC236}">
                <a16:creationId xmlns:a16="http://schemas.microsoft.com/office/drawing/2014/main" id="{F8704A1B-E7C2-44AD-ACEF-320332BBF0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F60A568-35D3-4AC1-AC58-175DCF3C87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999215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9BF943C5-24A8-4D7C-92AB-142D6E8055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029">
            <a:extLst>
              <a:ext uri="{FF2B5EF4-FFF2-40B4-BE49-F238E27FC236}">
                <a16:creationId xmlns:a16="http://schemas.microsoft.com/office/drawing/2014/main" id="{E8E89F9B-B3ED-4B08-BA79-47570A8A61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091585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53E3BC47-51AF-4169-A9F0-ABC8925046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029">
            <a:extLst>
              <a:ext uri="{FF2B5EF4-FFF2-40B4-BE49-F238E27FC236}">
                <a16:creationId xmlns:a16="http://schemas.microsoft.com/office/drawing/2014/main" id="{F93095F8-CA75-4AEE-86AF-F208988322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6974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DC708F93-F069-418A-A93C-D2F91BD655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B959F85-C6E8-4171-AF21-DB049A6FD0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78152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026">
            <a:extLst>
              <a:ext uri="{FF2B5EF4-FFF2-40B4-BE49-F238E27FC236}">
                <a16:creationId xmlns:a16="http://schemas.microsoft.com/office/drawing/2014/main" id="{EE924603-E22E-40CC-B92F-8F64E1F252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76200"/>
            <a:ext cx="116205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9BF5E578-E9DF-4074-BEF8-6FC5514ABA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66800"/>
            <a:ext cx="10972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 </a:t>
            </a:r>
            <a:r>
              <a:rPr lang="en-US" altLang="ko-KR"/>
              <a:t>master</a:t>
            </a:r>
          </a:p>
          <a:p>
            <a:pPr lvl="2"/>
            <a:r>
              <a:rPr lang="ko-KR" altLang="en-US"/>
              <a:t>셋째 수준 </a:t>
            </a:r>
            <a:r>
              <a:rPr lang="en-US" altLang="ko-KR"/>
              <a:t>master</a:t>
            </a:r>
          </a:p>
          <a:p>
            <a:pPr lvl="3"/>
            <a:r>
              <a:rPr lang="ko-KR" altLang="en-US"/>
              <a:t>넷째 수준 </a:t>
            </a:r>
            <a:r>
              <a:rPr lang="en-US" altLang="ko-KR"/>
              <a:t>master</a:t>
            </a:r>
          </a:p>
          <a:p>
            <a:pPr lvl="4"/>
            <a:r>
              <a:rPr lang="ko-KR" altLang="en-US"/>
              <a:t>다섯째 수준 </a:t>
            </a:r>
            <a:r>
              <a:rPr lang="en-US" altLang="ko-KR"/>
              <a:t>master</a:t>
            </a: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2D969F76-DA24-43D5-81D3-57CDCD3E48A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77613" y="6615113"/>
            <a:ext cx="776287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 b="1">
                <a:solidFill>
                  <a:srgbClr val="FFC000"/>
                </a:solidFill>
                <a:latin typeface="Book Antiqua" panose="02040602050305030304" pitchFamily="18" charset="0"/>
              </a:defRPr>
            </a:lvl1pPr>
          </a:lstStyle>
          <a:p>
            <a:pPr>
              <a:defRPr/>
            </a:pPr>
            <a:fld id="{CE0201A9-2709-4986-9B85-B87534B4881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" name="Rectangle 1043">
            <a:extLst>
              <a:ext uri="{FF2B5EF4-FFF2-40B4-BE49-F238E27FC236}">
                <a16:creationId xmlns:a16="http://schemas.microsoft.com/office/drawing/2014/main" id="{54B0C66E-BCA6-4FC0-9D83-30D97513EC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647238" y="820738"/>
            <a:ext cx="2787650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9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KSPC 2019 Conference</a:t>
            </a:r>
          </a:p>
        </p:txBody>
      </p:sp>
      <p:sp>
        <p:nvSpPr>
          <p:cNvPr id="11" name="Rectangle 1044">
            <a:extLst>
              <a:ext uri="{FF2B5EF4-FFF2-40B4-BE49-F238E27FC236}">
                <a16:creationId xmlns:a16="http://schemas.microsoft.com/office/drawing/2014/main" id="{023D4C06-5731-4336-AEA9-E8FA8D9182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952750" y="6621463"/>
            <a:ext cx="7561263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  <a:ea typeface="HY견고딕" pitchFamily="18" charset="-127"/>
              </a:rPr>
              <a:t>Division of Information and Communication Technology, </a:t>
            </a:r>
            <a:r>
              <a:rPr lang="en-US" altLang="ko-KR" sz="12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  <a:ea typeface="HY견고딕" pitchFamily="18" charset="-127"/>
              </a:rPr>
              <a:t>Baekseok</a:t>
            </a:r>
            <a:r>
              <a:rPr lang="en-US" altLang="ko-KR" sz="1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  <a:ea typeface="HY견고딕" pitchFamily="18" charset="-127"/>
              </a:rPr>
              <a:t> University</a:t>
            </a:r>
          </a:p>
        </p:txBody>
      </p:sp>
      <p:pic>
        <p:nvPicPr>
          <p:cNvPr id="1031" name="그림 15" descr="IpcgLogo05 copy.gif">
            <a:extLst>
              <a:ext uri="{FF2B5EF4-FFF2-40B4-BE49-F238E27FC236}">
                <a16:creationId xmlns:a16="http://schemas.microsoft.com/office/drawing/2014/main" id="{2AAC7E91-7D03-4EDD-9E8E-FDE1C4EA717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6543675"/>
            <a:ext cx="2586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558" r:id="rId1"/>
    <p:sldLayoutId id="2147486559" r:id="rId2"/>
    <p:sldLayoutId id="2147486560" r:id="rId3"/>
    <p:sldLayoutId id="2147486561" r:id="rId4"/>
    <p:sldLayoutId id="2147486562" r:id="rId5"/>
    <p:sldLayoutId id="2147486563" r:id="rId6"/>
    <p:sldLayoutId id="2147486564" r:id="rId7"/>
    <p:sldLayoutId id="2147486565" r:id="rId8"/>
    <p:sldLayoutId id="2147486566" r:id="rId9"/>
    <p:sldLayoutId id="2147486567" r:id="rId10"/>
    <p:sldLayoutId id="2147486568" r:id="rId11"/>
    <p:sldLayoutId id="2147486569" r:id="rId12"/>
    <p:sldLayoutId id="2147486570" r:id="rId13"/>
  </p:sldLayoutIdLst>
  <p:transition/>
  <p:hf hdr="0" ftr="0" dt="0"/>
  <p:txStyles>
    <p:titleStyle>
      <a:lvl1pPr algn="r" rtl="0" eaLnBrk="0" fontAlgn="base" latinLnBrk="1" hangingPunct="0">
        <a:spcBef>
          <a:spcPct val="0"/>
        </a:spcBef>
        <a:spcAft>
          <a:spcPct val="0"/>
        </a:spcAft>
        <a:defRPr kumimoji="1" lang="ko-KR" altLang="en-US" sz="2200" i="1" dirty="0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0" fontAlgn="base" latinLnBrk="1" hangingPunct="0">
        <a:spcBef>
          <a:spcPct val="0"/>
        </a:spcBef>
        <a:spcAft>
          <a:spcPct val="0"/>
        </a:spcAft>
        <a:defRPr kumimoji="1" sz="2200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HY견고딕" pitchFamily="18" charset="-127"/>
          <a:ea typeface="HY견고딕" pitchFamily="18" charset="-127"/>
        </a:defRPr>
      </a:lvl2pPr>
      <a:lvl3pPr algn="r" rtl="0" eaLnBrk="0" fontAlgn="base" latinLnBrk="1" hangingPunct="0">
        <a:spcBef>
          <a:spcPct val="0"/>
        </a:spcBef>
        <a:spcAft>
          <a:spcPct val="0"/>
        </a:spcAft>
        <a:defRPr kumimoji="1" sz="2200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HY견고딕" pitchFamily="18" charset="-127"/>
          <a:ea typeface="HY견고딕" pitchFamily="18" charset="-127"/>
        </a:defRPr>
      </a:lvl3pPr>
      <a:lvl4pPr algn="r" rtl="0" eaLnBrk="0" fontAlgn="base" latinLnBrk="1" hangingPunct="0">
        <a:spcBef>
          <a:spcPct val="0"/>
        </a:spcBef>
        <a:spcAft>
          <a:spcPct val="0"/>
        </a:spcAft>
        <a:defRPr kumimoji="1" sz="2200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HY견고딕" pitchFamily="18" charset="-127"/>
          <a:ea typeface="HY견고딕" pitchFamily="18" charset="-127"/>
        </a:defRPr>
      </a:lvl4pPr>
      <a:lvl5pPr algn="r" rtl="0" eaLnBrk="0" fontAlgn="base" latinLnBrk="1" hangingPunct="0">
        <a:spcBef>
          <a:spcPct val="0"/>
        </a:spcBef>
        <a:spcAft>
          <a:spcPct val="0"/>
        </a:spcAft>
        <a:defRPr kumimoji="1" sz="2200" i="1">
          <a:solidFill>
            <a:srgbClr val="FFFFCC"/>
          </a:solidFill>
          <a:effectLst>
            <a:outerShdw blurRad="38100" dist="38100" dir="2700000" algn="tl">
              <a:srgbClr val="C0C0C0"/>
            </a:outerShdw>
          </a:effectLst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A50021"/>
        </a:buClr>
        <a:buFont typeface="Wingdings" panose="05000000000000000000" pitchFamily="2" charset="2"/>
        <a:buChar char="q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A50021"/>
        </a:buClr>
        <a:buFont typeface="Wingdings" panose="05000000000000000000" pitchFamily="2" charset="2"/>
        <a:buChar char="§"/>
        <a:defRPr kumimoji="1" sz="2800">
          <a:solidFill>
            <a:srgbClr val="000066"/>
          </a:solidFill>
          <a:latin typeface="HY울릉도M" pitchFamily="18" charset="-127"/>
          <a:ea typeface="HY울릉도B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rgbClr val="800000"/>
          </a:solidFill>
          <a:latin typeface="HY신명조" pitchFamily="18" charset="-127"/>
          <a:ea typeface="HY신명조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HY견명조" pitchFamily="18" charset="-127"/>
          <a:ea typeface="HY견명조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HY견명조" pitchFamily="18" charset="-127"/>
          <a:ea typeface="HY견명조" pitchFamily="18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HY견명조" pitchFamily="18" charset="-127"/>
          <a:ea typeface="HY견명조" pitchFamily="18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HY견명조" pitchFamily="18" charset="-127"/>
          <a:ea typeface="HY견명조" pitchFamily="18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HY견명조" pitchFamily="18" charset="-127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76EC99E-7AAB-48AB-9637-4BFF4B18F82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35188" y="4797425"/>
            <a:ext cx="9288462" cy="1143000"/>
          </a:xfrm>
        </p:spPr>
        <p:txBody>
          <a:bodyPr/>
          <a:lstStyle/>
          <a:p>
            <a:pPr latinLnBrk="0">
              <a:defRPr/>
            </a:pPr>
            <a:br>
              <a:rPr lang="en-US" altLang="ko-KR" sz="3000" b="1" dirty="0">
                <a:effectLst/>
              </a:rPr>
            </a:br>
            <a:br>
              <a:rPr lang="en-US" altLang="ko-KR" sz="3000" b="1" dirty="0">
                <a:effectLst/>
              </a:rPr>
            </a:br>
            <a:br>
              <a:rPr sz="2200" b="1" dirty="0">
                <a:solidFill>
                  <a:srgbClr val="FFFF99"/>
                </a:solidFill>
                <a:latin typeface="HY울릉도M" pitchFamily="18" charset="-127"/>
                <a:ea typeface="HY울릉도M" pitchFamily="18" charset="-127"/>
              </a:rPr>
            </a:br>
            <a:r>
              <a:rPr lang="ko-KR" altLang="en-US" b="1" dirty="0">
                <a:solidFill>
                  <a:srgbClr val="FFFF99"/>
                </a:solidFill>
                <a:latin typeface="HY울릉도M" pitchFamily="18" charset="-127"/>
                <a:ea typeface="HY울릉도M" pitchFamily="18" charset="-127"/>
              </a:rPr>
              <a:t>얼굴 인증과 손 제스처 인식</a:t>
            </a:r>
            <a:r>
              <a:rPr b="1" dirty="0">
                <a:solidFill>
                  <a:srgbClr val="FFFF99"/>
                </a:solidFill>
                <a:latin typeface="HY울릉도M" pitchFamily="18" charset="-127"/>
                <a:ea typeface="HY울릉도M" pitchFamily="18" charset="-127"/>
              </a:rPr>
              <a:t>을 이용한 </a:t>
            </a:r>
            <a:br>
              <a:rPr lang="en-US" altLang="ko-KR" b="1" dirty="0">
                <a:solidFill>
                  <a:srgbClr val="FFFF99"/>
                </a:solidFill>
                <a:latin typeface="HY울릉도M" pitchFamily="18" charset="-127"/>
                <a:ea typeface="HY울릉도M" pitchFamily="18" charset="-127"/>
              </a:rPr>
            </a:br>
            <a:r>
              <a:rPr lang="ko-KR" altLang="en-US" b="1" dirty="0">
                <a:solidFill>
                  <a:srgbClr val="F7FBFF"/>
                </a:solidFill>
                <a:latin typeface="HY울릉도M" pitchFamily="18" charset="-127"/>
                <a:ea typeface="HY울릉도M" pitchFamily="18" charset="-127"/>
              </a:rPr>
              <a:t>사용자 인터페이스에 관한 연구</a:t>
            </a:r>
            <a:br>
              <a:rPr lang="en-US" altLang="ko-KR" b="1" dirty="0">
                <a:effectLst/>
                <a:latin typeface="Century Gothic" pitchFamily="34" charset="0"/>
              </a:rPr>
            </a:br>
            <a:endParaRPr lang="en-US" altLang="ko-KR" sz="3600" dirty="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D8580B01-774F-41BB-93C2-C1DD8EE1B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13" y="3933825"/>
            <a:ext cx="6589712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r" latinLnBrk="1">
              <a:lnSpc>
                <a:spcPct val="90000"/>
              </a:lnSpc>
              <a:spcBef>
                <a:spcPct val="20000"/>
              </a:spcBef>
              <a:buClr>
                <a:srgbClr val="A50021"/>
              </a:buClr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2022. 11. 26.</a:t>
            </a:r>
          </a:p>
          <a:p>
            <a:pPr algn="r" eaLnBrk="1" latinLnBrk="1" hangingPunct="1">
              <a:lnSpc>
                <a:spcPct val="90000"/>
              </a:lnSpc>
              <a:defRPr/>
            </a:pPr>
            <a:r>
              <a:rPr lang="ko-KR" altLang="en-US" sz="1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홍윤아</a:t>
            </a:r>
            <a:r>
              <a:rPr lang="en-US" altLang="ko-KR" sz="1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송락빈</a:t>
            </a:r>
            <a:r>
              <a:rPr lang="en-US" altLang="ko-KR" sz="1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곽노윤</a:t>
            </a:r>
            <a:endParaRPr lang="en-US" altLang="ko-KR" sz="18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eaLnBrk="1" latin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1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백석대학교 컴퓨터공학부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A993E-3B9D-40CC-8F23-9CB342E9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rPr dirty="0"/>
              <a:t>손의 </a:t>
            </a:r>
            <a:r>
              <a:rPr lang="ko-KR" altLang="en-US" dirty="0"/>
              <a:t>정</a:t>
            </a:r>
            <a:r>
              <a:rPr dirty="0"/>
              <a:t>적 제스처 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1E7D6-39DC-492B-BC48-A95831A23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손의 정적 제스처 탐지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2">
              <a:defRPr/>
            </a:pPr>
            <a:endParaRPr lang="en-US" altLang="ko-KR" sz="13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endParaRPr lang="ko-KR" altLang="en-US" sz="1600" dirty="0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C21E62F7-414E-45EF-9754-320BAFCBD716}"/>
              </a:ext>
            </a:extLst>
          </p:cNvPr>
          <p:cNvSpPr/>
          <p:nvPr/>
        </p:nvSpPr>
        <p:spPr>
          <a:xfrm>
            <a:off x="7897688" y="5575300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654" name="TextBox 3">
            <a:extLst>
              <a:ext uri="{FF2B5EF4-FFF2-40B4-BE49-F238E27FC236}">
                <a16:creationId xmlns:a16="http://schemas.microsoft.com/office/drawing/2014/main" id="{FFCC1AC8-EFB5-4E57-B5BD-565119652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695304"/>
            <a:ext cx="18854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 포인트 자세</a:t>
            </a:r>
          </a:p>
        </p:txBody>
      </p:sp>
      <p:sp>
        <p:nvSpPr>
          <p:cNvPr id="27655" name="TextBox 10">
            <a:extLst>
              <a:ext uri="{FF2B5EF4-FFF2-40B4-BE49-F238E27FC236}">
                <a16:creationId xmlns:a16="http://schemas.microsoft.com/office/drawing/2014/main" id="{939EF30A-953A-443D-B175-6ECA6AE08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2055667"/>
            <a:ext cx="831349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손의 상하좌우 동적 제스처를 입력으로 받기 위한 손의 모양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조건으로는 나머지 손가락은 다 접고 손의 검지와 중지만을 펼친 상태에서 두 손가락을 맞닿게 함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중지와 검지의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TIP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거리를 구한 다음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min_len1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과 비교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56E1D235-5887-49D2-B16E-6BEBF7D36139}"/>
              </a:ext>
            </a:extLst>
          </p:cNvPr>
          <p:cNvSpPr/>
          <p:nvPr/>
        </p:nvSpPr>
        <p:spPr>
          <a:xfrm>
            <a:off x="3412529" y="5646691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658" name="슬라이드 번호 개체 틀 3">
            <a:extLst>
              <a:ext uri="{FF2B5EF4-FFF2-40B4-BE49-F238E27FC236}">
                <a16:creationId xmlns:a16="http://schemas.microsoft.com/office/drawing/2014/main" id="{449DE8A5-FC8B-4C7B-805C-A14E3BF94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B3B9E5-2A7B-41B2-822A-8FC0AB3DAC73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sp>
        <p:nvSpPr>
          <p:cNvPr id="27659" name="TextBox 1">
            <a:extLst>
              <a:ext uri="{FF2B5EF4-FFF2-40B4-BE49-F238E27FC236}">
                <a16:creationId xmlns:a16="http://schemas.microsoft.com/office/drawing/2014/main" id="{42F37E06-1BC6-4014-9F20-3803A650F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9063" y="6237288"/>
            <a:ext cx="27767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손의 정적 제스처 탐지</a:t>
            </a:r>
          </a:p>
        </p:txBody>
      </p:sp>
      <p:pic>
        <p:nvPicPr>
          <p:cNvPr id="1026" name="_x240166864">
            <a:extLst>
              <a:ext uri="{FF2B5EF4-FFF2-40B4-BE49-F238E27FC236}">
                <a16:creationId xmlns:a16="http://schemas.microsoft.com/office/drawing/2014/main" id="{EE24D600-FCD1-AFFC-EB23-07D52F13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906378"/>
            <a:ext cx="2291159" cy="274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40170104">
            <a:extLst>
              <a:ext uri="{FF2B5EF4-FFF2-40B4-BE49-F238E27FC236}">
                <a16:creationId xmlns:a16="http://schemas.microsoft.com/office/drawing/2014/main" id="{4A2BF369-06DA-AC7E-A7BD-051EA0FC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183" y="2848507"/>
            <a:ext cx="2776537" cy="266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884267-4328-2112-31FD-BE53E31D2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20" y="16684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E913B-3F52-8EFC-EA90-0B5F68829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20" y="3343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7343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4">
            <a:extLst>
              <a:ext uri="{FF2B5EF4-FFF2-40B4-BE49-F238E27FC236}">
                <a16:creationId xmlns:a16="http://schemas.microsoft.com/office/drawing/2014/main" id="{6A9DC6DA-75DD-0DA2-601F-C62433796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958" y="3111069"/>
            <a:ext cx="1554035" cy="274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" name="_x240293584">
            <a:extLst>
              <a:ext uri="{FF2B5EF4-FFF2-40B4-BE49-F238E27FC236}">
                <a16:creationId xmlns:a16="http://schemas.microsoft.com/office/drawing/2014/main" id="{B3E3C16F-4BD8-5BE2-426A-85BE7FA7C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64" y="3098861"/>
            <a:ext cx="1456543" cy="265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FA993E-3B9D-40CC-8F23-9CB342E9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rPr dirty="0"/>
              <a:t>손의 </a:t>
            </a:r>
            <a:r>
              <a:rPr lang="ko-KR" altLang="en-US" dirty="0"/>
              <a:t>정</a:t>
            </a:r>
            <a:r>
              <a:rPr dirty="0"/>
              <a:t>적 제스처 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1E7D6-39DC-492B-BC48-A95831A23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손의 정적 제스처 탐지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2">
              <a:defRPr/>
            </a:pPr>
            <a:endParaRPr lang="en-US" altLang="ko-KR" sz="13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endParaRPr lang="ko-KR" altLang="en-US" sz="1600" dirty="0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C21E62F7-414E-45EF-9754-320BAFCBD716}"/>
              </a:ext>
            </a:extLst>
          </p:cNvPr>
          <p:cNvSpPr/>
          <p:nvPr/>
        </p:nvSpPr>
        <p:spPr>
          <a:xfrm>
            <a:off x="4135871" y="5790898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654" name="TextBox 3">
            <a:extLst>
              <a:ext uri="{FF2B5EF4-FFF2-40B4-BE49-F238E27FC236}">
                <a16:creationId xmlns:a16="http://schemas.microsoft.com/office/drawing/2014/main" id="{FFCC1AC8-EFB5-4E57-B5BD-565119652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695304"/>
            <a:ext cx="18854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 마우스 자세</a:t>
            </a:r>
          </a:p>
        </p:txBody>
      </p:sp>
      <p:sp>
        <p:nvSpPr>
          <p:cNvPr id="27655" name="TextBox 10">
            <a:extLst>
              <a:ext uri="{FF2B5EF4-FFF2-40B4-BE49-F238E27FC236}">
                <a16:creationId xmlns:a16="http://schemas.microsoft.com/office/drawing/2014/main" id="{939EF30A-953A-443D-B175-6ECA6AE08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2055667"/>
            <a:ext cx="808586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실제 마우스를 사용하는 것과 유사하게 중지와 검지를 펼친 상태에서 벌린 손 모양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의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(d)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와 같이 검지를 굽히면 좌 </a:t>
            </a:r>
            <a:r>
              <a:rPr lang="ko-KR" altLang="en-US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클릭로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인식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, (c)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와 같이 중지를 굽히면 우 </a:t>
            </a:r>
            <a:r>
              <a:rPr lang="ko-KR" altLang="en-US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클릭로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인식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의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(c)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는 </a:t>
            </a:r>
            <a:r>
              <a:rPr lang="ko-KR" altLang="en-US" sz="1400" b="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마우스 커서 모드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의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(d)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는 </a:t>
            </a:r>
            <a:r>
              <a:rPr lang="ko-KR" altLang="en-US" sz="1400" b="0" dirty="0" err="1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좌클릭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의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(e)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는 </a:t>
            </a:r>
            <a:r>
              <a:rPr lang="ko-KR" altLang="en-US" sz="1400" b="0" dirty="0" err="1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우클릭</a:t>
            </a:r>
            <a:endParaRPr lang="ko-KR" altLang="en-US" sz="1400" b="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56E1D235-5887-49D2-B16E-6BEBF7D36139}"/>
              </a:ext>
            </a:extLst>
          </p:cNvPr>
          <p:cNvSpPr/>
          <p:nvPr/>
        </p:nvSpPr>
        <p:spPr>
          <a:xfrm>
            <a:off x="1670721" y="5758634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658" name="슬라이드 번호 개체 틀 3">
            <a:extLst>
              <a:ext uri="{FF2B5EF4-FFF2-40B4-BE49-F238E27FC236}">
                <a16:creationId xmlns:a16="http://schemas.microsoft.com/office/drawing/2014/main" id="{449DE8A5-FC8B-4C7B-805C-A14E3BF94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B3B9E5-2A7B-41B2-822A-8FC0AB3DAC73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sp>
        <p:nvSpPr>
          <p:cNvPr id="27659" name="TextBox 1">
            <a:extLst>
              <a:ext uri="{FF2B5EF4-FFF2-40B4-BE49-F238E27FC236}">
                <a16:creationId xmlns:a16="http://schemas.microsoft.com/office/drawing/2014/main" id="{42F37E06-1BC6-4014-9F20-3803A650F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9063" y="6237288"/>
            <a:ext cx="27767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손의 정적 제스처 탐지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E913B-3F52-8EFC-EA90-0B5F68829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20" y="3343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DF06A39-D6EA-CD6F-FAD1-C133A68EF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7AAADE2-3B0A-E2BE-2E0A-158CF08A4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40292000">
            <a:extLst>
              <a:ext uri="{FF2B5EF4-FFF2-40B4-BE49-F238E27FC236}">
                <a16:creationId xmlns:a16="http://schemas.microsoft.com/office/drawing/2014/main" id="{D89969A3-6E1A-76A5-2976-FF248756A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51" y="3154694"/>
            <a:ext cx="1456542" cy="265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63C21903-FCC8-D28D-6553-0F201CCC4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240306760">
            <a:extLst>
              <a:ext uri="{FF2B5EF4-FFF2-40B4-BE49-F238E27FC236}">
                <a16:creationId xmlns:a16="http://schemas.microsoft.com/office/drawing/2014/main" id="{C6176C40-69B0-4985-EDD1-9EE2232A1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"/>
          <a:stretch>
            <a:fillRect/>
          </a:stretch>
        </p:blipFill>
        <p:spPr bwMode="auto">
          <a:xfrm>
            <a:off x="6366102" y="3180664"/>
            <a:ext cx="1461147" cy="266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EEBF3B99-F9DF-2C97-1BF0-280EFF76369B}"/>
              </a:ext>
            </a:extLst>
          </p:cNvPr>
          <p:cNvSpPr/>
          <p:nvPr/>
        </p:nvSpPr>
        <p:spPr>
          <a:xfrm>
            <a:off x="6657155" y="5774435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13D74-EEC9-C83B-E786-0F514F03F263}"/>
              </a:ext>
            </a:extLst>
          </p:cNvPr>
          <p:cNvSpPr txBox="1"/>
          <p:nvPr/>
        </p:nvSpPr>
        <p:spPr>
          <a:xfrm>
            <a:off x="10057481" y="4350696"/>
            <a:ext cx="1062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MCP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22722-73BC-6138-AC1C-CF635BE6A2FE}"/>
              </a:ext>
            </a:extLst>
          </p:cNvPr>
          <p:cNvSpPr txBox="1"/>
          <p:nvPr/>
        </p:nvSpPr>
        <p:spPr>
          <a:xfrm>
            <a:off x="9849411" y="5506688"/>
            <a:ext cx="99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wrist</a:t>
            </a:r>
            <a:endParaRPr lang="ko-KR" altLang="en-US" sz="1400" b="1" dirty="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34BAF672-71A4-B2AF-E16A-1297CFEC7902}"/>
              </a:ext>
            </a:extLst>
          </p:cNvPr>
          <p:cNvSpPr/>
          <p:nvPr/>
        </p:nvSpPr>
        <p:spPr>
          <a:xfrm>
            <a:off x="9285956" y="5781712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76981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A993E-3B9D-40CC-8F23-9CB342E9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rPr dirty="0"/>
              <a:t>손의 </a:t>
            </a:r>
            <a:r>
              <a:rPr lang="ko-KR" altLang="en-US" dirty="0"/>
              <a:t>정</a:t>
            </a:r>
            <a:r>
              <a:rPr dirty="0"/>
              <a:t>적 제스처 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1E7D6-39DC-492B-BC48-A95831A23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손의 정적 제스처 탐지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2">
              <a:defRPr/>
            </a:pPr>
            <a:endParaRPr lang="en-US" altLang="ko-KR" sz="13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endParaRPr lang="ko-KR" altLang="en-US" sz="1600" dirty="0"/>
          </a:p>
        </p:txBody>
      </p:sp>
      <p:sp>
        <p:nvSpPr>
          <p:cNvPr id="27654" name="TextBox 3">
            <a:extLst>
              <a:ext uri="{FF2B5EF4-FFF2-40B4-BE49-F238E27FC236}">
                <a16:creationId xmlns:a16="http://schemas.microsoft.com/office/drawing/2014/main" id="{FFCC1AC8-EFB5-4E57-B5BD-565119652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695304"/>
            <a:ext cx="18854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 다이얼 자세</a:t>
            </a:r>
          </a:p>
        </p:txBody>
      </p:sp>
      <p:sp>
        <p:nvSpPr>
          <p:cNvPr id="27655" name="TextBox 10">
            <a:extLst>
              <a:ext uri="{FF2B5EF4-FFF2-40B4-BE49-F238E27FC236}">
                <a16:creationId xmlns:a16="http://schemas.microsoft.com/office/drawing/2014/main" id="{939EF30A-953A-443D-B175-6ECA6AE08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2055667"/>
            <a:ext cx="983634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다이얼 버튼을 돌리는 것 같이 손을 돌려 각도의 증감 값을 다이얼 눈금의 증감 </a:t>
            </a:r>
            <a:r>
              <a:rPr lang="ko-KR" altLang="en-US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입력값으로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받기 위한 손의 모양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앞의 손 포인트 자세에서 엄지를 추가로 펼쳐 손 다이얼처럼 보이도록 함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손 다이얼 제스처 모드 탐지 시 각도의 변화를 보이기 위해 검지의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TIP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과 엄지의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TIP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을 연결한 청색 직선을 표시함</a:t>
            </a:r>
          </a:p>
        </p:txBody>
      </p:sp>
      <p:sp>
        <p:nvSpPr>
          <p:cNvPr id="27658" name="슬라이드 번호 개체 틀 3">
            <a:extLst>
              <a:ext uri="{FF2B5EF4-FFF2-40B4-BE49-F238E27FC236}">
                <a16:creationId xmlns:a16="http://schemas.microsoft.com/office/drawing/2014/main" id="{449DE8A5-FC8B-4C7B-805C-A14E3BF94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B3B9E5-2A7B-41B2-822A-8FC0AB3DAC73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sp>
        <p:nvSpPr>
          <p:cNvPr id="27659" name="TextBox 1">
            <a:extLst>
              <a:ext uri="{FF2B5EF4-FFF2-40B4-BE49-F238E27FC236}">
                <a16:creationId xmlns:a16="http://schemas.microsoft.com/office/drawing/2014/main" id="{42F37E06-1BC6-4014-9F20-3803A650F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361" y="6270209"/>
            <a:ext cx="27767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7.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손의 정적 제스처 탐지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84267-4328-2112-31FD-BE53E31D2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20" y="16684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E913B-3F52-8EFC-EA90-0B5F68829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20" y="3343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57DF18A-0824-D8A7-B686-A416A6343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40293152">
            <a:extLst>
              <a:ext uri="{FF2B5EF4-FFF2-40B4-BE49-F238E27FC236}">
                <a16:creationId xmlns:a16="http://schemas.microsoft.com/office/drawing/2014/main" id="{5AC20C18-767D-ED66-0429-F5963B407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99" y="2924277"/>
            <a:ext cx="2498599" cy="29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6BE570DF-F14C-A557-5BFF-ABE087FEFB6F}"/>
              </a:ext>
            </a:extLst>
          </p:cNvPr>
          <p:cNvSpPr/>
          <p:nvPr/>
        </p:nvSpPr>
        <p:spPr>
          <a:xfrm>
            <a:off x="5710237" y="5874921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7637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A993E-3B9D-40CC-8F23-9CB342E9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rPr dirty="0"/>
              <a:t>손의 동적 제스처 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1E7D6-39DC-492B-BC48-A95831A23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손의 동적 제스처 탐지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r>
              <a:rPr lang="ko-KR" altLang="en-US" sz="1600" dirty="0"/>
              <a:t>손의 동적 제스처란 손의 정적 자세의 변화를 탐지하여 최종적인 입력 데이터를 생성하는 제스처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600" dirty="0"/>
              <a:t>동적 제스처를 탐지하는 과정은 특정 프레임 동안 같은 종류의 정적 자세 입력</a:t>
            </a:r>
            <a:r>
              <a:rPr lang="en-US" altLang="ko-KR" sz="1600" dirty="0"/>
              <a:t>, </a:t>
            </a:r>
            <a:r>
              <a:rPr lang="ko-KR" altLang="en-US" sz="1600" dirty="0"/>
              <a:t>손의 정적 자세에서 특정 조건들을 만족하는 변화 탐지</a:t>
            </a:r>
            <a:r>
              <a:rPr lang="en-US" altLang="ko-KR" sz="1600" dirty="0"/>
              <a:t> 2</a:t>
            </a:r>
            <a:r>
              <a:rPr lang="ko-KR" altLang="en-US" sz="1600" dirty="0"/>
              <a:t>개의 단계로 구성됨</a:t>
            </a:r>
            <a:endParaRPr lang="en-US" altLang="ko-KR" sz="1600" dirty="0"/>
          </a:p>
          <a:p>
            <a:pPr lvl="2">
              <a:defRPr/>
            </a:pPr>
            <a:endParaRPr lang="en-US" altLang="ko-KR" sz="13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endParaRPr lang="ko-KR" altLang="en-US" sz="1600" dirty="0"/>
          </a:p>
        </p:txBody>
      </p:sp>
      <p:sp>
        <p:nvSpPr>
          <p:cNvPr id="27654" name="TextBox 3">
            <a:extLst>
              <a:ext uri="{FF2B5EF4-FFF2-40B4-BE49-F238E27FC236}">
                <a16:creationId xmlns:a16="http://schemas.microsoft.com/office/drawing/2014/main" id="{FFCC1AC8-EFB5-4E57-B5BD-565119652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359" y="2565612"/>
            <a:ext cx="28151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 포인트 제스처의 조건</a:t>
            </a:r>
          </a:p>
        </p:txBody>
      </p:sp>
      <p:sp>
        <p:nvSpPr>
          <p:cNvPr id="27658" name="슬라이드 번호 개체 틀 3">
            <a:extLst>
              <a:ext uri="{FF2B5EF4-FFF2-40B4-BE49-F238E27FC236}">
                <a16:creationId xmlns:a16="http://schemas.microsoft.com/office/drawing/2014/main" id="{449DE8A5-FC8B-4C7B-805C-A14E3BF94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B3B9E5-2A7B-41B2-822A-8FC0AB3DAC73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1726B44-EF58-57D1-B026-D2733D6DD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2958836"/>
            <a:ext cx="947727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1.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현재 프레임의 정적 자세는 손 포인트 자세임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정적 제스처 탐지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전체 </a:t>
            </a:r>
            <a:r>
              <a:rPr lang="en-US" altLang="ko-KR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n_frame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중 손 포인트 자세의 비율이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80%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이상임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(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특정 프레임 동안 같은 종류의 정적자세 입력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첫번째 포인트와 </a:t>
            </a:r>
            <a:r>
              <a:rPr lang="en-US" altLang="ko-KR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n_frame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번째 포인트의 거리 차이가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min_len2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이상임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 latinLnBrk="0">
              <a:spcBef>
                <a:spcPct val="0"/>
              </a:spcBef>
              <a:buClrTx/>
              <a:buNone/>
            </a:pP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 (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손의 정적 자세에서 특정 조건들을 만족하는 변화 탐지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D8D2A2-99AD-6B04-0F1D-42535EFF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A993E-3B9D-40CC-8F23-9CB342E9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rPr dirty="0"/>
              <a:t>손의 동적 제스처 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1E7D6-39DC-492B-BC48-A95831A23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손의 동적 제스처 탐지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r>
              <a:rPr lang="ko-KR" altLang="en-US" sz="1600" dirty="0"/>
              <a:t>손의 동적 제스처란 손의 정적 자세의 변화를 탐지하여 최종적인 입력 데이터를 생성하는 제스처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600" dirty="0"/>
              <a:t>동적 제스처를 탐지하는 과정은 다음과 같이 크게 </a:t>
            </a:r>
            <a:r>
              <a:rPr lang="en-US" altLang="ko-KR" sz="1600" dirty="0"/>
              <a:t>2</a:t>
            </a:r>
            <a:r>
              <a:rPr lang="ko-KR" altLang="en-US" sz="1600" dirty="0"/>
              <a:t>개의 단계로 구성됨</a:t>
            </a:r>
            <a:endParaRPr lang="en-US" altLang="ko-KR" sz="1600" dirty="0"/>
          </a:p>
          <a:p>
            <a:pPr lvl="2">
              <a:defRPr/>
            </a:pPr>
            <a:endParaRPr lang="en-US" altLang="ko-KR" sz="13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endParaRPr lang="ko-KR" altLang="en-US" sz="1600" dirty="0"/>
          </a:p>
        </p:txBody>
      </p:sp>
      <p:pic>
        <p:nvPicPr>
          <p:cNvPr id="27652" name="그림 9">
            <a:extLst>
              <a:ext uri="{FF2B5EF4-FFF2-40B4-BE49-F238E27FC236}">
                <a16:creationId xmlns:a16="http://schemas.microsoft.com/office/drawing/2014/main" id="{07248062-B792-4BC5-8914-2DEF03CF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3930650"/>
            <a:ext cx="5434013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C21E62F7-414E-45EF-9754-320BAFCBD716}"/>
              </a:ext>
            </a:extLst>
          </p:cNvPr>
          <p:cNvSpPr/>
          <p:nvPr/>
        </p:nvSpPr>
        <p:spPr>
          <a:xfrm>
            <a:off x="8305800" y="5661025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654" name="TextBox 3">
            <a:extLst>
              <a:ext uri="{FF2B5EF4-FFF2-40B4-BE49-F238E27FC236}">
                <a16:creationId xmlns:a16="http://schemas.microsoft.com/office/drawing/2014/main" id="{FFCC1AC8-EFB5-4E57-B5BD-565119652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2330450"/>
            <a:ext cx="66127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프레임 동안 같은 종류의 정적 자세 입력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 포인트 제스처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655" name="TextBox 10">
            <a:extLst>
              <a:ext uri="{FF2B5EF4-FFF2-40B4-BE49-F238E27FC236}">
                <a16:creationId xmlns:a16="http://schemas.microsoft.com/office/drawing/2014/main" id="{939EF30A-953A-443D-B175-6ECA6AE08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800" y="2690813"/>
            <a:ext cx="108696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en-US" altLang="ko-KR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MedaPipe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Hands Model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은 높은 성능의 손 탐지를 보여주지만 손의 각도 및 이동에 따라 그림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3(a)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와 같이 오작동을 일으킴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따라서 그림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3(b)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와 같이 특정 프레임 동안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Model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의 오차로 인해 정적 자세가 탐지되지 않는 경우가 발생함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 문제를 해결하기 위해 신뢰도 개념을 적용하여 같은 정적 자세가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80%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 입력되면 동적 제스처가 입력되었다고 탐지함 </a:t>
            </a:r>
          </a:p>
        </p:txBody>
      </p:sp>
      <p:pic>
        <p:nvPicPr>
          <p:cNvPr id="27656" name="그림 6">
            <a:extLst>
              <a:ext uri="{FF2B5EF4-FFF2-40B4-BE49-F238E27FC236}">
                <a16:creationId xmlns:a16="http://schemas.microsoft.com/office/drawing/2014/main" id="{9DFDE68C-DD62-400D-A6FE-C775D9C8D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675063"/>
            <a:ext cx="1951038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56E1D235-5887-49D2-B16E-6BEBF7D36139}"/>
              </a:ext>
            </a:extLst>
          </p:cNvPr>
          <p:cNvSpPr/>
          <p:nvPr/>
        </p:nvSpPr>
        <p:spPr>
          <a:xfrm>
            <a:off x="2652713" y="5661025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658" name="슬라이드 번호 개체 틀 3">
            <a:extLst>
              <a:ext uri="{FF2B5EF4-FFF2-40B4-BE49-F238E27FC236}">
                <a16:creationId xmlns:a16="http://schemas.microsoft.com/office/drawing/2014/main" id="{449DE8A5-FC8B-4C7B-805C-A14E3BF94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B3B9E5-2A7B-41B2-822A-8FC0AB3DAC73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sp>
        <p:nvSpPr>
          <p:cNvPr id="27659" name="TextBox 1">
            <a:extLst>
              <a:ext uri="{FF2B5EF4-FFF2-40B4-BE49-F238E27FC236}">
                <a16:creationId xmlns:a16="http://schemas.microsoft.com/office/drawing/2014/main" id="{42F37E06-1BC6-4014-9F20-3803A650F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9063" y="6237288"/>
            <a:ext cx="27767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손의 동적 제스처 탐지</a:t>
            </a:r>
          </a:p>
        </p:txBody>
      </p:sp>
    </p:spTree>
    <p:extLst>
      <p:ext uri="{BB962C8B-B14F-4D97-AF65-F5344CB8AC3E}">
        <p14:creationId xmlns:p14="http://schemas.microsoft.com/office/powerpoint/2010/main" val="306854865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A993E-3B9D-40CC-8F23-9CB342E9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rPr dirty="0"/>
              <a:t>손의 동적 제스처 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1E7D6-39DC-492B-BC48-A95831A23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손의 동적 제스처 탐지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r>
              <a:rPr lang="ko-KR" altLang="en-US" sz="1600" dirty="0"/>
              <a:t>손의 동적 제스처란 손의 정적 자세의 변화를 탐지하여 최종적인 입력 데이터를 생성하는 제스처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600" dirty="0"/>
              <a:t>동적 제스처를 탐지하는 과정은 다음과 같이 크게 </a:t>
            </a:r>
            <a:r>
              <a:rPr lang="en-US" altLang="ko-KR" sz="1600" dirty="0"/>
              <a:t>2</a:t>
            </a:r>
            <a:r>
              <a:rPr lang="ko-KR" altLang="en-US" sz="1600" dirty="0"/>
              <a:t>개의 단계로 구성됨</a:t>
            </a:r>
            <a:endParaRPr lang="en-US" altLang="ko-KR" sz="1600" dirty="0"/>
          </a:p>
          <a:p>
            <a:pPr lvl="2">
              <a:defRPr/>
            </a:pPr>
            <a:endParaRPr lang="en-US" altLang="ko-KR" sz="13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endParaRPr lang="ko-KR" altLang="en-US" sz="1600" dirty="0"/>
          </a:p>
        </p:txBody>
      </p:sp>
      <p:sp>
        <p:nvSpPr>
          <p:cNvPr id="27655" name="TextBox 10">
            <a:extLst>
              <a:ext uri="{FF2B5EF4-FFF2-40B4-BE49-F238E27FC236}">
                <a16:creationId xmlns:a16="http://schemas.microsoft.com/office/drawing/2014/main" id="{939EF30A-953A-443D-B175-6ECA6AE08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0" y="2681149"/>
            <a:ext cx="79303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3(c)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와 같이 검지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TIP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에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녹색 포인트의 이동거리를 통해 포인트 동적 제스처 입력 확인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3(d)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와 같이 포인트 이동의 시작 점과 끝 점 좌표 비교를 통해 방향 확인 </a:t>
            </a:r>
          </a:p>
        </p:txBody>
      </p:sp>
      <p:sp>
        <p:nvSpPr>
          <p:cNvPr id="27658" name="슬라이드 번호 개체 틀 3">
            <a:extLst>
              <a:ext uri="{FF2B5EF4-FFF2-40B4-BE49-F238E27FC236}">
                <a16:creationId xmlns:a16="http://schemas.microsoft.com/office/drawing/2014/main" id="{449DE8A5-FC8B-4C7B-805C-A14E3BF94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B3B9E5-2A7B-41B2-822A-8FC0AB3DAC73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2008613-CC56-5B82-DD73-AF123195B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1D81A91-837D-CF68-198F-52B2A9CC1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2321481"/>
            <a:ext cx="74783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손의 정적 자세에서 특정 조건들을 만족하는 변화 탐지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 포인트 제스처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7">
            <a:extLst>
              <a:ext uri="{FF2B5EF4-FFF2-40B4-BE49-F238E27FC236}">
                <a16:creationId xmlns:a16="http://schemas.microsoft.com/office/drawing/2014/main" id="{9E50047F-C626-D892-5363-7398A4EE8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30" y="3340102"/>
            <a:ext cx="3279775" cy="249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9A92B4FB-63B1-81DC-448B-5143D409AD15}"/>
              </a:ext>
            </a:extLst>
          </p:cNvPr>
          <p:cNvSpPr/>
          <p:nvPr/>
        </p:nvSpPr>
        <p:spPr>
          <a:xfrm>
            <a:off x="3451667" y="5762760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4">
            <a:extLst>
              <a:ext uri="{FF2B5EF4-FFF2-40B4-BE49-F238E27FC236}">
                <a16:creationId xmlns:a16="http://schemas.microsoft.com/office/drawing/2014/main" id="{2AD0115B-EA62-2AE8-DEF3-EECEBB369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357563"/>
            <a:ext cx="2291799" cy="249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2ECC4475-4710-9FB4-90CF-41F17715A97E}"/>
              </a:ext>
            </a:extLst>
          </p:cNvPr>
          <p:cNvSpPr/>
          <p:nvPr/>
        </p:nvSpPr>
        <p:spPr>
          <a:xfrm>
            <a:off x="8349105" y="5783398"/>
            <a:ext cx="771525" cy="395287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250B8871-BF28-5C79-866C-916B1D8D8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9063" y="6237288"/>
            <a:ext cx="27767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손의 동적 제스처 탐지</a:t>
            </a:r>
          </a:p>
        </p:txBody>
      </p:sp>
    </p:spTree>
    <p:extLst>
      <p:ext uri="{BB962C8B-B14F-4D97-AF65-F5344CB8AC3E}">
        <p14:creationId xmlns:p14="http://schemas.microsoft.com/office/powerpoint/2010/main" val="325278422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04E6B-424C-4DA9-8560-77B6BF7A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rPr dirty="0"/>
              <a:t>손의 동적 제스처 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C591C-0CA4-432C-A0F4-5F1040654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손의 동적 제스처 탐지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2">
              <a:defRPr/>
            </a:pPr>
            <a:endParaRPr lang="en-US" altLang="ko-KR" sz="13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endParaRPr lang="ko-KR" altLang="en-US" sz="1600" dirty="0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521D4F18-012A-4505-B033-A0ECEF3A507D}"/>
              </a:ext>
            </a:extLst>
          </p:cNvPr>
          <p:cNvSpPr/>
          <p:nvPr/>
        </p:nvSpPr>
        <p:spPr>
          <a:xfrm>
            <a:off x="5710237" y="5594927"/>
            <a:ext cx="771525" cy="395287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749" name="TextBox 3">
            <a:extLst>
              <a:ext uri="{FF2B5EF4-FFF2-40B4-BE49-F238E27FC236}">
                <a16:creationId xmlns:a16="http://schemas.microsoft.com/office/drawing/2014/main" id="{4761C0F7-820E-4A4E-92CC-763642F3A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25" y="1700213"/>
            <a:ext cx="5172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정적 자세에서 특정 조건들을 만족하는 변화 탐지</a:t>
            </a:r>
          </a:p>
        </p:txBody>
      </p:sp>
      <p:sp>
        <p:nvSpPr>
          <p:cNvPr id="31750" name="TextBox 9">
            <a:extLst>
              <a:ext uri="{FF2B5EF4-FFF2-40B4-BE49-F238E27FC236}">
                <a16:creationId xmlns:a16="http://schemas.microsoft.com/office/drawing/2014/main" id="{3FCDE09A-43EE-4BF6-B062-5DDF16E0E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588" y="2625833"/>
            <a:ext cx="26324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6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(2) </a:t>
            </a:r>
            <a:r>
              <a:rPr lang="ko-KR" altLang="en-US" sz="16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손 마우스 제스처 조건</a:t>
            </a:r>
          </a:p>
        </p:txBody>
      </p:sp>
      <p:pic>
        <p:nvPicPr>
          <p:cNvPr id="31751" name="_x429708472" descr="EMB00001bc048f3">
            <a:extLst>
              <a:ext uri="{FF2B5EF4-FFF2-40B4-BE49-F238E27FC236}">
                <a16:creationId xmlns:a16="http://schemas.microsoft.com/office/drawing/2014/main" id="{56844D2C-293A-432D-B53B-6451FAF8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14" y="3847418"/>
            <a:ext cx="7344370" cy="174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4" name="슬라이드 번호 개체 틀 3">
            <a:extLst>
              <a:ext uri="{FF2B5EF4-FFF2-40B4-BE49-F238E27FC236}">
                <a16:creationId xmlns:a16="http://schemas.microsoft.com/office/drawing/2014/main" id="{EA885E22-BAEA-4FBF-B0B0-3326A5635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DB1AD50-B0E8-4242-BBC4-5AF0C21E27D5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7A1682D-E725-41C5-824D-D9074EEE7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588" y="2070100"/>
            <a:ext cx="10197022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marL="0" indent="0" latinLnBrk="0">
              <a:spcBef>
                <a:spcPct val="0"/>
              </a:spcBef>
              <a:buClrTx/>
              <a:buNone/>
              <a:defRPr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3(e)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와 같이 전체 </a:t>
            </a:r>
            <a:r>
              <a:rPr lang="en-US" altLang="ko-KR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n_frame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중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앞의 절반은 마우스 커서 모드이 정적 자세이며 뒤의 최근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¼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은 클릭 정적 자세를 확인함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 latinLnBrk="0">
              <a:spcBef>
                <a:spcPct val="0"/>
              </a:spcBef>
              <a:buClrTx/>
              <a:buNone/>
              <a:defRPr/>
            </a:pP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0" indent="0" latinLnBrk="0">
              <a:spcBef>
                <a:spcPct val="0"/>
              </a:spcBef>
              <a:buClrTx/>
              <a:buNone/>
              <a:defRPr/>
            </a:pP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  <a:defRPr/>
            </a:pP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  <a:defRPr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1.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현재 프레임의 정적 자세는 좌 클릭 또는 우 클릭 자세임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  <a:defRPr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en-US" altLang="ko-KR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n_frame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/2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프레임 동안 마우스 커서 모드의 정적 자세 비율이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60%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이상임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  <a:defRPr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최근 </a:t>
            </a:r>
            <a:r>
              <a:rPr lang="en-US" altLang="ko-KR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n_frame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/4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프레임 동안 좌 클릭 혹은 우 클릭 자세의 비율이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50%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이상임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756" name="TextBox 1">
            <a:extLst>
              <a:ext uri="{FF2B5EF4-FFF2-40B4-BE49-F238E27FC236}">
                <a16:creationId xmlns:a16="http://schemas.microsoft.com/office/drawing/2014/main" id="{A3F5E7BB-6486-4FDF-B9FD-8126F5CCD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7730" y="5990214"/>
            <a:ext cx="27767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손의 동적 제스처 탐지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0176" y="5525587"/>
            <a:ext cx="1919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kern="0" spc="-7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 커서 모드 자세</a:t>
            </a:r>
            <a:endParaRPr lang="en-US" altLang="ko-KR" sz="1400" dirty="0" err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5041" y="5484793"/>
            <a:ext cx="127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kern="0" spc="-11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정적 자세</a:t>
            </a:r>
            <a:endParaRPr lang="en-US" altLang="ko-KR" sz="1400" dirty="0" err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1908A-F715-4BE9-8468-EAB7272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rPr dirty="0"/>
              <a:t>손의 동적 제스처 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5983F-BB46-4B58-86EE-1580958FB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손의 동적 제스처 탐지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2">
              <a:defRPr/>
            </a:pPr>
            <a:endParaRPr lang="en-US" altLang="ko-KR" sz="13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endParaRPr lang="ko-KR" altLang="en-US" sz="1600" dirty="0"/>
          </a:p>
        </p:txBody>
      </p:sp>
      <p:sp>
        <p:nvSpPr>
          <p:cNvPr id="33797" name="TextBox 3">
            <a:extLst>
              <a:ext uri="{FF2B5EF4-FFF2-40B4-BE49-F238E27FC236}">
                <a16:creationId xmlns:a16="http://schemas.microsoft.com/office/drawing/2014/main" id="{EBCCCB6D-AEE6-4027-A774-F8471853B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25" y="1700213"/>
            <a:ext cx="5172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정적 자세에서 특정 조건들을 만족하는 변화 탐지</a:t>
            </a:r>
          </a:p>
        </p:txBody>
      </p:sp>
      <p:sp>
        <p:nvSpPr>
          <p:cNvPr id="33798" name="TextBox 9">
            <a:extLst>
              <a:ext uri="{FF2B5EF4-FFF2-40B4-BE49-F238E27FC236}">
                <a16:creationId xmlns:a16="http://schemas.microsoft.com/office/drawing/2014/main" id="{C9622C4F-A082-44CA-850B-EFF1BDA3C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800" y="2060575"/>
            <a:ext cx="26324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6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(3) </a:t>
            </a:r>
            <a:r>
              <a:rPr lang="ko-KR" altLang="en-US" sz="16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손 다이얼 제스처 조건</a:t>
            </a:r>
          </a:p>
        </p:txBody>
      </p:sp>
      <p:sp>
        <p:nvSpPr>
          <p:cNvPr id="33799" name="TextBox 10">
            <a:extLst>
              <a:ext uri="{FF2B5EF4-FFF2-40B4-BE49-F238E27FC236}">
                <a16:creationId xmlns:a16="http://schemas.microsoft.com/office/drawing/2014/main" id="{32E6B6FA-0E10-413A-B438-B73304C4B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379663"/>
            <a:ext cx="69701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1.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현재 프레임의 정적 자세는 손 다이얼 자세임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최근 </a:t>
            </a:r>
            <a:r>
              <a:rPr lang="en-US" altLang="ko-KR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n_frame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/4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동안 손 다이얼 자세의 비율은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80%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이상임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조건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시작 각도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start_deg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를 기준으로 값의 변화량이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30°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또는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60°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이상임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endParaRPr lang="ko-KR" altLang="en-US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3807" name="슬라이드 번호 개체 틀 3">
            <a:extLst>
              <a:ext uri="{FF2B5EF4-FFF2-40B4-BE49-F238E27FC236}">
                <a16:creationId xmlns:a16="http://schemas.microsoft.com/office/drawing/2014/main" id="{2C6E0CE9-DBDB-4CF8-91BE-BCDB2B967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D025A8E-EF2A-44B9-B94D-C0295EEA3DEB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30098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1908A-F715-4BE9-8468-EAB7272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rPr dirty="0"/>
              <a:t>손의 동적 제스처 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5983F-BB46-4B58-86EE-1580958FB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손의 동적 제스처 탐지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2">
              <a:defRPr/>
            </a:pPr>
            <a:endParaRPr lang="en-US" altLang="ko-KR" sz="13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endParaRPr lang="ko-KR" altLang="en-US" sz="1600" dirty="0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CD7D2B26-5AE1-415B-B8B2-B1AD2EC9E650}"/>
              </a:ext>
            </a:extLst>
          </p:cNvPr>
          <p:cNvSpPr/>
          <p:nvPr/>
        </p:nvSpPr>
        <p:spPr>
          <a:xfrm>
            <a:off x="3030538" y="5880100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797" name="TextBox 3">
            <a:extLst>
              <a:ext uri="{FF2B5EF4-FFF2-40B4-BE49-F238E27FC236}">
                <a16:creationId xmlns:a16="http://schemas.microsoft.com/office/drawing/2014/main" id="{EBCCCB6D-AEE6-4027-A774-F8471853B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25" y="1700213"/>
            <a:ext cx="5172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정적 자세에서 특정 조건들을 만족하는 변화 탐지</a:t>
            </a:r>
          </a:p>
        </p:txBody>
      </p:sp>
      <p:sp>
        <p:nvSpPr>
          <p:cNvPr id="33798" name="TextBox 9">
            <a:extLst>
              <a:ext uri="{FF2B5EF4-FFF2-40B4-BE49-F238E27FC236}">
                <a16:creationId xmlns:a16="http://schemas.microsoft.com/office/drawing/2014/main" id="{C9622C4F-A082-44CA-850B-EFF1BDA3C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800" y="2060575"/>
            <a:ext cx="215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600" b="0">
                <a:latin typeface="HY견명조" panose="02030600000101010101" pitchFamily="18" charset="-127"/>
                <a:ea typeface="HY견명조" panose="02030600000101010101" pitchFamily="18" charset="-127"/>
              </a:rPr>
              <a:t>(3) </a:t>
            </a:r>
            <a:r>
              <a:rPr lang="ko-KR" altLang="en-US" sz="1600" b="0">
                <a:latin typeface="HY견명조" panose="02030600000101010101" pitchFamily="18" charset="-127"/>
                <a:ea typeface="HY견명조" panose="02030600000101010101" pitchFamily="18" charset="-127"/>
              </a:rPr>
              <a:t>손 다이얼 제스처</a:t>
            </a:r>
          </a:p>
        </p:txBody>
      </p:sp>
      <p:sp>
        <p:nvSpPr>
          <p:cNvPr id="33799" name="TextBox 10">
            <a:extLst>
              <a:ext uri="{FF2B5EF4-FFF2-40B4-BE49-F238E27FC236}">
                <a16:creationId xmlns:a16="http://schemas.microsoft.com/office/drawing/2014/main" id="{32E6B6FA-0E10-413A-B438-B73304C4B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2379663"/>
            <a:ext cx="96504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다이얼 정적 자세가 들어오면 그림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3(g)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와 같이 검지의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TIP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과 엄지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TIP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을 이용해 시작 각도를 계산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 후 새로운 프레임이 들어 오면 </a:t>
            </a:r>
            <a:r>
              <a:rPr lang="en-US" altLang="ko-KR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start_deg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와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현재 각도를 비교하여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30°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 차이가 발생하면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+/-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데이터 발생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그림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3(h)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는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400" b="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좌우측으로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30°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이상 이동하여 </a:t>
            </a:r>
            <a:r>
              <a:rPr lang="en-US" altLang="ko-KR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+/- </a:t>
            </a:r>
            <a:r>
              <a:rPr lang="ko-KR" altLang="en-US" sz="1400" b="0" dirty="0">
                <a:latin typeface="HY견명조" panose="02030600000101010101" pitchFamily="18" charset="-127"/>
                <a:ea typeface="HY견명조" panose="02030600000101010101" pitchFamily="18" charset="-127"/>
              </a:rPr>
              <a:t>데이터 생성</a:t>
            </a:r>
            <a:endParaRPr lang="en-US" altLang="ko-KR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atinLnBrk="0">
              <a:spcBef>
                <a:spcPct val="0"/>
              </a:spcBef>
              <a:buClrTx/>
              <a:buFontTx/>
              <a:buChar char="-"/>
            </a:pPr>
            <a:endParaRPr lang="ko-KR" altLang="en-US" sz="1400" b="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33800" name="그림 7">
            <a:extLst>
              <a:ext uri="{FF2B5EF4-FFF2-40B4-BE49-F238E27FC236}">
                <a16:creationId xmlns:a16="http://schemas.microsoft.com/office/drawing/2014/main" id="{F0BE742B-41B2-4E0C-BD11-8F152CC2C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182938"/>
            <a:ext cx="49974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그림 3">
            <a:extLst>
              <a:ext uri="{FF2B5EF4-FFF2-40B4-BE49-F238E27FC236}">
                <a16:creationId xmlns:a16="http://schemas.microsoft.com/office/drawing/2014/main" id="{FC9F71AF-87E1-450F-8DC0-9E995BDB5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8" y="3716338"/>
            <a:ext cx="2447925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2" name="그림 4">
            <a:extLst>
              <a:ext uri="{FF2B5EF4-FFF2-40B4-BE49-F238E27FC236}">
                <a16:creationId xmlns:a16="http://schemas.microsoft.com/office/drawing/2014/main" id="{037C6BD8-050F-473A-A6EA-3D1A8956C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70"/>
          <a:stretch>
            <a:fillRect/>
          </a:stretch>
        </p:blipFill>
        <p:spPr bwMode="auto">
          <a:xfrm>
            <a:off x="8983663" y="3714750"/>
            <a:ext cx="230822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덧셈 기호 11">
            <a:extLst>
              <a:ext uri="{FF2B5EF4-FFF2-40B4-BE49-F238E27FC236}">
                <a16:creationId xmlns:a16="http://schemas.microsoft.com/office/drawing/2014/main" id="{3972B50E-7A03-4E1B-A680-4013908F211D}"/>
              </a:ext>
            </a:extLst>
          </p:cNvPr>
          <p:cNvSpPr/>
          <p:nvPr/>
        </p:nvSpPr>
        <p:spPr>
          <a:xfrm>
            <a:off x="10212388" y="3995738"/>
            <a:ext cx="144462" cy="127000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뺄셈 기호 13">
            <a:extLst>
              <a:ext uri="{FF2B5EF4-FFF2-40B4-BE49-F238E27FC236}">
                <a16:creationId xmlns:a16="http://schemas.microsoft.com/office/drawing/2014/main" id="{218BE206-00E6-480F-90AB-8BD9E01E6BCE}"/>
              </a:ext>
            </a:extLst>
          </p:cNvPr>
          <p:cNvSpPr/>
          <p:nvPr/>
        </p:nvSpPr>
        <p:spPr>
          <a:xfrm>
            <a:off x="7485063" y="4057650"/>
            <a:ext cx="127000" cy="130175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805" name="직사각형 5">
            <a:extLst>
              <a:ext uri="{FF2B5EF4-FFF2-40B4-BE49-F238E27FC236}">
                <a16:creationId xmlns:a16="http://schemas.microsoft.com/office/drawing/2014/main" id="{C9A78F1C-23C0-4A5F-AB0A-F555FAECC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3573463"/>
            <a:ext cx="5086350" cy="22352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ko-KR" altLang="en-US" sz="24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703CBB2F-5DAD-44B4-A735-B6BEAC464153}"/>
              </a:ext>
            </a:extLst>
          </p:cNvPr>
          <p:cNvSpPr/>
          <p:nvPr/>
        </p:nvSpPr>
        <p:spPr>
          <a:xfrm>
            <a:off x="8734425" y="5875338"/>
            <a:ext cx="771525" cy="395287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807" name="슬라이드 번호 개체 틀 3">
            <a:extLst>
              <a:ext uri="{FF2B5EF4-FFF2-40B4-BE49-F238E27FC236}">
                <a16:creationId xmlns:a16="http://schemas.microsoft.com/office/drawing/2014/main" id="{2C6E0CE9-DBDB-4CF8-91BE-BCDB2B967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D025A8E-EF2A-44B9-B94D-C0295EEA3DEB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sp>
        <p:nvSpPr>
          <p:cNvPr id="33808" name="TextBox 1">
            <a:extLst>
              <a:ext uri="{FF2B5EF4-FFF2-40B4-BE49-F238E27FC236}">
                <a16:creationId xmlns:a16="http://schemas.microsoft.com/office/drawing/2014/main" id="{2711751D-6018-444E-90E0-72047EB3B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9063" y="6237288"/>
            <a:ext cx="27767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손의 동적 제스처 탐지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D5DB1-4BCA-4B8F-9BE9-333AFD43F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t>사용성 평가</a:t>
            </a:r>
            <a:r>
              <a:rPr lang="en-US" altLang="ko-KR"/>
              <a:t>(Usability</a:t>
            </a:r>
            <a:r>
              <a:rPr lang="en-US" altLang="ko-KR" dirty="0"/>
              <a:t> Test) </a:t>
            </a:r>
            <a:endParaRPr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6F9BFF0-9473-4710-9229-1A3DF88F5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562671"/>
              </p:ext>
            </p:extLst>
          </p:nvPr>
        </p:nvGraphicFramePr>
        <p:xfrm>
          <a:off x="1919536" y="2420888"/>
          <a:ext cx="8928988" cy="3240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90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90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90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2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060">
                  <a:extLst>
                    <a:ext uri="{9D8B030D-6E8A-4147-A177-3AD203B41FA5}">
                      <a16:colId xmlns:a16="http://schemas.microsoft.com/office/drawing/2014/main" val="3632507012"/>
                    </a:ext>
                  </a:extLst>
                </a:gridCol>
              </a:tblGrid>
              <a:tr h="239543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</a:t>
                      </a: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endParaRPr lang="ko-KR" altLang="en-US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B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up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B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down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B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left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B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right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B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left_click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B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right_click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B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dial_plus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B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dial_minus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B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 균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B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Total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98.3%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97.3%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91.6%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94.3%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96.3%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95.6%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99.6%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98.3%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96.4%</a:t>
                      </a:r>
                      <a:endParaRPr lang="en-US" altLang="ko-KR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73B166F-7086-4BFF-9085-3D88DB0C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922338"/>
          </a:xfrm>
        </p:spPr>
        <p:txBody>
          <a:bodyPr/>
          <a:lstStyle/>
          <a:p>
            <a:pPr>
              <a:defRPr/>
            </a:pPr>
            <a:r>
              <a:rPr lang="ko-KR" altLang="en-US" sz="1800"/>
              <a:t>사용성 평가</a:t>
            </a:r>
            <a:r>
              <a:rPr lang="en-US" altLang="ko-KR" sz="1800"/>
              <a:t>(Usability Test) 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600"/>
              <a:t>표 </a:t>
            </a:r>
            <a:r>
              <a:rPr lang="en-US" altLang="ko-KR" sz="1600"/>
              <a:t>1</a:t>
            </a:r>
            <a:r>
              <a:rPr lang="ko-KR" altLang="en-US" sz="1600"/>
              <a:t>은 </a:t>
            </a:r>
            <a:r>
              <a:rPr lang="en-US" altLang="ko-KR" sz="1600" dirty="0"/>
              <a:t>10</a:t>
            </a:r>
            <a:r>
              <a:rPr lang="ko-KR" altLang="en-US" sz="1600" dirty="0"/>
              <a:t>명의 실험자에게 총 </a:t>
            </a:r>
            <a:r>
              <a:rPr lang="en-US" altLang="ko-KR" sz="1600" dirty="0"/>
              <a:t>8</a:t>
            </a:r>
            <a:r>
              <a:rPr lang="ko-KR" altLang="en-US" sz="1600" dirty="0"/>
              <a:t>가지의 동적 제스처를 각각 </a:t>
            </a:r>
            <a:r>
              <a:rPr lang="en-US" altLang="ko-KR" sz="1600"/>
              <a:t>30</a:t>
            </a:r>
            <a:r>
              <a:rPr lang="ko-KR" altLang="en-US" sz="1600"/>
              <a:t>번씩 수행 시</a:t>
            </a:r>
            <a:r>
              <a:rPr lang="en-US" altLang="ko-KR" sz="1600"/>
              <a:t>, </a:t>
            </a:r>
            <a:r>
              <a:rPr lang="ko-KR" altLang="en-US" sz="1600"/>
              <a:t>제안된 방법의 손 제스처 인식률 </a:t>
            </a:r>
            <a:endParaRPr lang="en-US" altLang="ko-KR" sz="1600" dirty="0"/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ko-KR" altLang="en-US" sz="1800" dirty="0"/>
          </a:p>
        </p:txBody>
      </p:sp>
      <p:sp>
        <p:nvSpPr>
          <p:cNvPr id="36991" name="슬라이드 번호 개체 틀 3">
            <a:extLst>
              <a:ext uri="{FF2B5EF4-FFF2-40B4-BE49-F238E27FC236}">
                <a16:creationId xmlns:a16="http://schemas.microsoft.com/office/drawing/2014/main" id="{B38EBE83-D19D-4D3B-9A77-AAB5BCC565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35C35CF-F56F-4C5C-8AA4-7017F73D1774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sp>
        <p:nvSpPr>
          <p:cNvPr id="36992" name="TextBox 1">
            <a:extLst>
              <a:ext uri="{FF2B5EF4-FFF2-40B4-BE49-F238E27FC236}">
                <a16:creationId xmlns:a16="http://schemas.microsoft.com/office/drawing/2014/main" id="{019C5F71-255A-4750-8E77-D765B750C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2017713"/>
            <a:ext cx="34115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표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제안된 방법의 손 제스처 인식률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C803584-54C1-44B6-8F14-D1CC038F1D3E}"/>
              </a:ext>
            </a:extLst>
          </p:cNvPr>
          <p:cNvSpPr/>
          <p:nvPr/>
        </p:nvSpPr>
        <p:spPr>
          <a:xfrm>
            <a:off x="550863" y="1370013"/>
            <a:ext cx="11377612" cy="50371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2AB2B-9369-4500-A842-79173FEF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rPr dirty="0"/>
              <a:t>서  </a:t>
            </a:r>
            <a:r>
              <a:rPr dirty="0" err="1"/>
              <a:t>론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6AE98-7153-49B7-B034-51436880F8AB}"/>
              </a:ext>
            </a:extLst>
          </p:cNvPr>
          <p:cNvSpPr txBox="1"/>
          <p:nvPr/>
        </p:nvSpPr>
        <p:spPr>
          <a:xfrm>
            <a:off x="2649538" y="1466850"/>
            <a:ext cx="7180262" cy="5857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인증과 손 제스처 인식을 이용한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인터페이스에 관한 연구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95B45A-BF8A-458A-91CE-2A869BC00220}"/>
              </a:ext>
            </a:extLst>
          </p:cNvPr>
          <p:cNvSpPr/>
          <p:nvPr/>
        </p:nvSpPr>
        <p:spPr bwMode="auto">
          <a:xfrm>
            <a:off x="911424" y="2213769"/>
            <a:ext cx="7719020" cy="403225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9462" name="Rectangle 14">
            <a:extLst>
              <a:ext uri="{FF2B5EF4-FFF2-40B4-BE49-F238E27FC236}">
                <a16:creationId xmlns:a16="http://schemas.microsoft.com/office/drawing/2014/main" id="{45937321-1182-4EA5-BA03-3FCB65C3C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431" y="2693194"/>
            <a:ext cx="1841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lang="ko-KR" altLang="en-US" sz="2400" b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464" name="TextBox 4">
            <a:extLst>
              <a:ext uri="{FF2B5EF4-FFF2-40B4-BE49-F238E27FC236}">
                <a16:creationId xmlns:a16="http://schemas.microsoft.com/office/drawing/2014/main" id="{9CA2776F-6D59-4877-A7A9-6B412E8A0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9358" y="2495922"/>
            <a:ext cx="2800202" cy="33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0975" indent="-17780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MediaPipe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Hands Model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을 이용한 손 제스처 인식을 이용하는 실용적인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손 포인트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손 다이얼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및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손 마우스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인터페이스를 제안하고자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여러 사용자들 중 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조작권자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465" name="슬라이드 번호 개체 틀 3">
            <a:extLst>
              <a:ext uri="{FF2B5EF4-FFF2-40B4-BE49-F238E27FC236}">
                <a16:creationId xmlns:a16="http://schemas.microsoft.com/office/drawing/2014/main" id="{F99DDE8B-7E50-482C-A0BD-5DAB59AF3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D3BCF2-8004-41DA-B694-1FA4A1FF0DF3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D786DC0-7918-287F-4234-D866B0265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93" y="2428135"/>
            <a:ext cx="7564281" cy="36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40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A4EA2-0E0F-4A1C-B6B9-857A03EC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t>가상의 스마트 홈 기기 제어 시뮬레이션</a:t>
            </a:r>
            <a:endParaRPr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D808EEC-AF00-449B-A8F2-B7A2A19E2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794000"/>
          </a:xfrm>
        </p:spPr>
        <p:txBody>
          <a:bodyPr/>
          <a:lstStyle/>
          <a:p>
            <a:pPr>
              <a:defRPr/>
            </a:pPr>
            <a:r>
              <a:rPr lang="ko-KR" altLang="en-US" sz="1800"/>
              <a:t>가상의 스마트 홈 기기 제어 시뮬레이션</a:t>
            </a:r>
            <a:endParaRPr lang="en-US" altLang="ko-KR" sz="1800"/>
          </a:p>
          <a:p>
            <a:pPr lvl="1">
              <a:defRPr/>
            </a:pPr>
            <a:r>
              <a:rPr lang="ko-KR" altLang="en-US" sz="1600"/>
              <a:t>제안한 손 제스처 인식 방법을 이용한 가상의 스마트 홈 제어 시뮬레이션 수행</a:t>
            </a:r>
            <a:endParaRPr lang="en-US" altLang="ko-KR" sz="1600"/>
          </a:p>
          <a:p>
            <a:pPr lvl="1">
              <a:defRPr/>
            </a:pPr>
            <a:r>
              <a:rPr lang="ko-KR" altLang="en-US" sz="1600"/>
              <a:t>그림 </a:t>
            </a:r>
            <a:r>
              <a:rPr lang="en-US" altLang="ko-KR" sz="1600"/>
              <a:t>4(a)</a:t>
            </a:r>
            <a:r>
              <a:rPr lang="ko-KR" altLang="en-US" sz="1600"/>
              <a:t>와 같이 가상의 스마트홈 기기 제어 메뉴 구성</a:t>
            </a:r>
            <a:r>
              <a:rPr lang="en-US" altLang="ko-KR" sz="1600"/>
              <a:t>, </a:t>
            </a:r>
            <a:r>
              <a:rPr lang="ko-KR" altLang="en-US" sz="1600"/>
              <a:t>그림 </a:t>
            </a:r>
            <a:r>
              <a:rPr lang="en-US" altLang="ko-KR" sz="1600"/>
              <a:t>4(b)</a:t>
            </a:r>
            <a:r>
              <a:rPr lang="ko-KR" altLang="en-US" sz="1600"/>
              <a:t>와 같이</a:t>
            </a:r>
            <a:r>
              <a:rPr lang="en-US" altLang="ko-KR" sz="1600"/>
              <a:t> </a:t>
            </a:r>
            <a:r>
              <a:rPr lang="ko-KR" altLang="en-US" sz="1600"/>
              <a:t>초기 상태에서 </a:t>
            </a:r>
            <a:r>
              <a:rPr lang="en-US" altLang="ko-KR" sz="1600"/>
              <a:t>down</a:t>
            </a:r>
            <a:r>
              <a:rPr lang="ko-KR" altLang="en-US" sz="1600"/>
              <a:t>을 통해 메인 메뉴를 활성화 후 </a:t>
            </a:r>
            <a:r>
              <a:rPr lang="en-US" altLang="ko-KR" sz="1600"/>
              <a:t>left/right</a:t>
            </a:r>
            <a:r>
              <a:rPr lang="ko-KR" altLang="en-US" sz="1600"/>
              <a:t>을 통해 원하는 메뉴로 이동한 뒤 </a:t>
            </a:r>
            <a:r>
              <a:rPr lang="en-US" altLang="ko-KR" sz="1600"/>
              <a:t>down</a:t>
            </a:r>
            <a:r>
              <a:rPr lang="ko-KR" altLang="en-US" sz="1600"/>
              <a:t>을 통해 기기의 서브 메뉴 활성화</a:t>
            </a:r>
            <a:endParaRPr lang="en-US" altLang="ko-KR" sz="1600"/>
          </a:p>
          <a:p>
            <a:pPr lvl="1">
              <a:defRPr/>
            </a:pPr>
            <a:r>
              <a:rPr lang="ko-KR" altLang="en-US" sz="1600"/>
              <a:t>그림 </a:t>
            </a:r>
            <a:r>
              <a:rPr lang="en-US" altLang="ko-KR" sz="1600"/>
              <a:t>4(c)</a:t>
            </a:r>
            <a:r>
              <a:rPr lang="ko-KR" altLang="en-US" sz="1600"/>
              <a:t>는 선택한 </a:t>
            </a:r>
            <a:r>
              <a:rPr lang="en-US" altLang="ko-KR" sz="1600"/>
              <a:t>TV </a:t>
            </a:r>
            <a:r>
              <a:rPr lang="ko-KR" altLang="en-US" sz="1600"/>
              <a:t>메뉴에서 다이얼 입력을 통해 </a:t>
            </a:r>
            <a:r>
              <a:rPr lang="en-US" altLang="ko-KR" sz="1600"/>
              <a:t>TV</a:t>
            </a:r>
            <a:r>
              <a:rPr lang="ko-KR" altLang="en-US" sz="1600"/>
              <a:t> 채널을 변경</a:t>
            </a:r>
            <a:endParaRPr lang="en-US" altLang="ko-KR" sz="1600"/>
          </a:p>
          <a:p>
            <a:pPr lvl="1">
              <a:defRPr/>
            </a:pPr>
            <a:endParaRPr lang="en-US" altLang="ko-KR" sz="1600"/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ko-KR" altLang="en-US" sz="1800" dirty="0"/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C1A17C8-6DFF-4681-8EE7-2B474A6826F6}"/>
              </a:ext>
            </a:extLst>
          </p:cNvPr>
          <p:cNvSpPr/>
          <p:nvPr/>
        </p:nvSpPr>
        <p:spPr>
          <a:xfrm>
            <a:off x="5278438" y="3032125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39252389-E183-458C-B208-F89DA91D40CF}"/>
              </a:ext>
            </a:extLst>
          </p:cNvPr>
          <p:cNvSpPr/>
          <p:nvPr/>
        </p:nvSpPr>
        <p:spPr>
          <a:xfrm>
            <a:off x="10725150" y="5921375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8918" name="_x419412256" descr="EMB000044a46088">
            <a:extLst>
              <a:ext uri="{FF2B5EF4-FFF2-40B4-BE49-F238E27FC236}">
                <a16:creationId xmlns:a16="http://schemas.microsoft.com/office/drawing/2014/main" id="{BC08B5C5-1923-4997-8384-12B609A54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2924175"/>
            <a:ext cx="43211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그림 4">
            <a:extLst>
              <a:ext uri="{FF2B5EF4-FFF2-40B4-BE49-F238E27FC236}">
                <a16:creationId xmlns:a16="http://schemas.microsoft.com/office/drawing/2014/main" id="{EB297169-1015-4D1F-AEC7-83B34CE3D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852738"/>
            <a:ext cx="4392612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_x429705016" descr="EMB00001bc048f8">
            <a:extLst>
              <a:ext uri="{FF2B5EF4-FFF2-40B4-BE49-F238E27FC236}">
                <a16:creationId xmlns:a16="http://schemas.microsoft.com/office/drawing/2014/main" id="{8A2FBE5D-7B51-40E2-9C85-CCC70992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3" y="4157663"/>
            <a:ext cx="3421062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34628CCD-CDA2-49BC-BB46-AB5C3320014C}"/>
              </a:ext>
            </a:extLst>
          </p:cNvPr>
          <p:cNvSpPr/>
          <p:nvPr/>
        </p:nvSpPr>
        <p:spPr>
          <a:xfrm>
            <a:off x="5324475" y="5775325"/>
            <a:ext cx="771525" cy="395288"/>
          </a:xfrm>
          <a:prstGeom prst="flowChartProces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(c)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922" name="슬라이드 번호 개체 틀 3">
            <a:extLst>
              <a:ext uri="{FF2B5EF4-FFF2-40B4-BE49-F238E27FC236}">
                <a16:creationId xmlns:a16="http://schemas.microsoft.com/office/drawing/2014/main" id="{4175553B-92F9-4E84-B74A-EA0ADE8A7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B8C4ED-B93B-4FDA-91D8-A3D8616AE821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sp>
        <p:nvSpPr>
          <p:cNvPr id="38923" name="TextBox 1">
            <a:extLst>
              <a:ext uri="{FF2B5EF4-FFF2-40B4-BE49-F238E27FC236}">
                <a16:creationId xmlns:a16="http://schemas.microsoft.com/office/drawing/2014/main" id="{CE3DA467-92AB-403E-A17E-4D6634455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6281738"/>
            <a:ext cx="4238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가상의 스마트 홈 기기 제어 시뮬레이션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CEF4B-1DE6-A3AF-6786-D0DC281602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5C9C1D-42BF-4098-B8F2-6CCA3BC67BDE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55643A2-8EED-D8C2-17EA-5416ECBE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76200"/>
            <a:ext cx="11334750" cy="762000"/>
          </a:xfrm>
        </p:spPr>
        <p:txBody>
          <a:bodyPr/>
          <a:lstStyle/>
          <a:p>
            <a:pPr>
              <a:defRPr/>
            </a:pPr>
            <a:r>
              <a:rPr dirty="0"/>
              <a:t>시연 동영상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96F2C7E-FE5E-DCEA-38BA-7202A38F75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066800"/>
            <a:ext cx="10972800" cy="5334000"/>
          </a:xfrm>
        </p:spPr>
        <p:txBody>
          <a:bodyPr/>
          <a:lstStyle/>
          <a:p>
            <a:r>
              <a:rPr lang="ko-KR" altLang="en-US" sz="1800" dirty="0"/>
              <a:t>제안된 얼굴 인식과 손 제스처 인식 방법의 시연 동영상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불인식</a:t>
            </a:r>
            <a:r>
              <a:rPr lang="en-US" altLang="ko-KR" sz="1800" dirty="0"/>
              <a:t>/</a:t>
            </a:r>
            <a:r>
              <a:rPr lang="ko-KR" altLang="en-US" sz="1800" dirty="0"/>
              <a:t>인식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9" name="시연영상">
            <a:hlinkClick r:id="" action="ppaction://media"/>
            <a:extLst>
              <a:ext uri="{FF2B5EF4-FFF2-40B4-BE49-F238E27FC236}">
                <a16:creationId xmlns:a16="http://schemas.microsoft.com/office/drawing/2014/main" id="{1398BBFA-0C0F-1275-2B36-25D3D57795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4922" y="1556792"/>
            <a:ext cx="8362156" cy="470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0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>
            <a:extLst>
              <a:ext uri="{FF2B5EF4-FFF2-40B4-BE49-F238E27FC236}">
                <a16:creationId xmlns:a16="http://schemas.microsoft.com/office/drawing/2014/main" id="{CEFFF751-D0B3-4116-B2A3-11C0B3D82E40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4195763" y="3789363"/>
            <a:ext cx="7156450" cy="1981200"/>
          </a:xfrm>
        </p:spPr>
        <p:txBody>
          <a:bodyPr/>
          <a:lstStyle/>
          <a:p>
            <a:pPr algn="r">
              <a:lnSpc>
                <a:spcPct val="7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2400" b="0" dirty="0">
                <a:solidFill>
                  <a:srgbClr val="FFC000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endParaRPr lang="en-US" altLang="ko-KR" sz="1800" b="0" dirty="0">
              <a:solidFill>
                <a:srgbClr val="FFC000"/>
              </a:solidFill>
              <a:latin typeface="HY울릉도M" pitchFamily="18" charset="-127"/>
              <a:ea typeface="HY울릉도M" pitchFamily="18" charset="-127"/>
            </a:endParaRPr>
          </a:p>
          <a:p>
            <a:pPr algn="r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kern="12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2022. 11. 26.</a:t>
            </a:r>
            <a:r>
              <a:rPr lang="en-US" altLang="ko-KR" sz="2400" kern="12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kern="1200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 eaLnBrk="1" hangingPunct="1"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r>
              <a:rPr lang="ko-KR" altLang="en-US" sz="1800" kern="12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홍윤아</a:t>
            </a:r>
            <a:r>
              <a:rPr lang="en-US" altLang="ko-KR" sz="1800" kern="12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1200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송락빈</a:t>
            </a:r>
            <a:r>
              <a:rPr lang="en-US" altLang="ko-KR" sz="1800" kern="12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1200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곽노윤</a:t>
            </a:r>
            <a:endParaRPr lang="en-US" altLang="ko-KR" sz="1800" kern="1200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 eaLnBrk="1" hangingPunct="1">
              <a:lnSpc>
                <a:spcPct val="9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  <a:defRPr/>
            </a:pPr>
            <a:r>
              <a:rPr lang="ko-KR" altLang="en-US" sz="1800" kern="12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백석대학교 </a:t>
            </a:r>
            <a:r>
              <a:rPr lang="ko-KR" altLang="en-US" sz="1800" kern="1200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컴퓨터공학부학부</a:t>
            </a:r>
            <a:endParaRPr lang="ko-KR" altLang="en-US" sz="1800" kern="1200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63" name="WordArt 7">
            <a:extLst>
              <a:ext uri="{FF2B5EF4-FFF2-40B4-BE49-F238E27FC236}">
                <a16:creationId xmlns:a16="http://schemas.microsoft.com/office/drawing/2014/main" id="{441927B6-7BC6-489F-A080-432957DB57E2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6408738" y="5064125"/>
            <a:ext cx="4876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5400" b="1" kern="1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F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Thank You !!</a:t>
            </a:r>
            <a:endParaRPr lang="ko-KR" altLang="en-US" sz="5400" b="1" kern="1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F0"/>
              </a:soli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40964" name="부제목 7">
            <a:extLst>
              <a:ext uri="{FF2B5EF4-FFF2-40B4-BE49-F238E27FC236}">
                <a16:creationId xmlns:a16="http://schemas.microsoft.com/office/drawing/2014/main" id="{7937A7D4-7A1C-423C-8EE5-3E255F631F8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51150" y="5673725"/>
            <a:ext cx="8501063" cy="457200"/>
          </a:xfrm>
        </p:spPr>
        <p:txBody>
          <a:bodyPr/>
          <a:lstStyle/>
          <a:p>
            <a:r>
              <a:rPr lang="ko-KR" altLang="en-US" sz="1600" dirty="0">
                <a:solidFill>
                  <a:srgbClr val="0070C0"/>
                </a:solidFill>
                <a:latin typeface="Book Antiqua" panose="02040602050305030304" pitchFamily="18" charset="0"/>
                <a:ea typeface="맑은 고딕" panose="020B0503020000020004" pitchFamily="50" charset="-127"/>
              </a:rPr>
              <a:t>인증과 손 제스처 인식을 이용한 사용자 인터페이스에 관한 연구</a:t>
            </a:r>
            <a:br>
              <a:rPr lang="ko-KR" altLang="en-US" sz="1600" dirty="0">
                <a:solidFill>
                  <a:srgbClr val="0070C0"/>
                </a:solidFill>
                <a:latin typeface="Book Antiqua" panose="02040602050305030304" pitchFamily="18" charset="0"/>
                <a:ea typeface="맑은 고딕" panose="020B0503020000020004" pitchFamily="50" charset="-127"/>
              </a:rPr>
            </a:br>
            <a:endParaRPr lang="ko-KR" altLang="en-US" sz="1600" dirty="0">
              <a:solidFill>
                <a:srgbClr val="0070C0"/>
              </a:solidFill>
              <a:latin typeface="Book Antiqua" panose="02040602050305030304" pitchFamily="18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72FD8-E1E1-4840-BAAD-81F1B364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전체 과정</a:t>
            </a:r>
            <a:r>
              <a:rPr dirty="0"/>
              <a:t> 순서도</a:t>
            </a:r>
          </a:p>
        </p:txBody>
      </p:sp>
      <p:sp>
        <p:nvSpPr>
          <p:cNvPr id="21507" name="슬라이드 번호 개체 틀 3">
            <a:extLst>
              <a:ext uri="{FF2B5EF4-FFF2-40B4-BE49-F238E27FC236}">
                <a16:creationId xmlns:a16="http://schemas.microsoft.com/office/drawing/2014/main" id="{948509E5-6BA7-4171-8469-EF547E186D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902E753-DAF2-416E-87BF-FFCF163D1F80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pic>
        <p:nvPicPr>
          <p:cNvPr id="1027" name="_x370431816">
            <a:extLst>
              <a:ext uri="{FF2B5EF4-FFF2-40B4-BE49-F238E27FC236}">
                <a16:creationId xmlns:a16="http://schemas.microsoft.com/office/drawing/2014/main" id="{43C42458-48F2-6FFF-6F8C-0D644C852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484784"/>
            <a:ext cx="5472608" cy="438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41685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72FD8-E1E1-4840-BAAD-81F1B364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/>
          <a:lstStyle/>
          <a:p>
            <a:pPr>
              <a:defRPr/>
            </a:pPr>
            <a:r>
              <a:t>제안된 손 제스처 인식 방법의 순서도</a:t>
            </a:r>
            <a:endParaRPr dirty="0"/>
          </a:p>
        </p:txBody>
      </p:sp>
      <p:sp>
        <p:nvSpPr>
          <p:cNvPr id="21507" name="슬라이드 번호 개체 틀 3">
            <a:extLst>
              <a:ext uri="{FF2B5EF4-FFF2-40B4-BE49-F238E27FC236}">
                <a16:creationId xmlns:a16="http://schemas.microsoft.com/office/drawing/2014/main" id="{948509E5-6BA7-4171-8469-EF547E186D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902E753-DAF2-416E-87BF-FFCF163D1F80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07B3BB-3B17-3FC4-B1AA-92279F4C33BC}"/>
              </a:ext>
            </a:extLst>
          </p:cNvPr>
          <p:cNvGrpSpPr/>
          <p:nvPr/>
        </p:nvGrpSpPr>
        <p:grpSpPr>
          <a:xfrm>
            <a:off x="1849266" y="1412776"/>
            <a:ext cx="8493467" cy="4810366"/>
            <a:chOff x="1991544" y="1556792"/>
            <a:chExt cx="8493467" cy="481036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F8CD014-9107-02B2-C688-EBC6CA7B6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079" y="1760938"/>
              <a:ext cx="7445932" cy="4606220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978732A-3CF5-8D1E-D46A-85140D76E4F4}"/>
                </a:ext>
              </a:extLst>
            </p:cNvPr>
            <p:cNvGrpSpPr/>
            <p:nvPr/>
          </p:nvGrpSpPr>
          <p:grpSpPr>
            <a:xfrm>
              <a:off x="1991544" y="1556792"/>
              <a:ext cx="3269367" cy="1710281"/>
              <a:chOff x="1991544" y="1556792"/>
              <a:chExt cx="3269367" cy="171028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2E0640B-6759-BACB-C02B-6F6BECB1CF1B}"/>
                  </a:ext>
                </a:extLst>
              </p:cNvPr>
              <p:cNvSpPr/>
              <p:nvPr/>
            </p:nvSpPr>
            <p:spPr bwMode="auto">
              <a:xfrm>
                <a:off x="2960233" y="1756540"/>
                <a:ext cx="504056" cy="219041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E1DF246E-7669-E69A-3A71-5C7606FF643E}"/>
                  </a:ext>
                </a:extLst>
              </p:cNvPr>
              <p:cNvGrpSpPr/>
              <p:nvPr/>
            </p:nvGrpSpPr>
            <p:grpSpPr>
              <a:xfrm>
                <a:off x="1991544" y="1556792"/>
                <a:ext cx="3269367" cy="1506135"/>
                <a:chOff x="2690009" y="1778849"/>
                <a:chExt cx="3269367" cy="1506135"/>
              </a:xfrm>
            </p:grpSpPr>
            <p:sp>
              <p:nvSpPr>
                <p:cNvPr id="15" name="평행 사변형 14">
                  <a:extLst>
                    <a:ext uri="{FF2B5EF4-FFF2-40B4-BE49-F238E27FC236}">
                      <a16:creationId xmlns:a16="http://schemas.microsoft.com/office/drawing/2014/main" id="{E434EADB-C61B-F599-744E-1488C41AFA9B}"/>
                    </a:ext>
                  </a:extLst>
                </p:cNvPr>
                <p:cNvSpPr/>
                <p:nvPr/>
              </p:nvSpPr>
              <p:spPr bwMode="auto">
                <a:xfrm>
                  <a:off x="4087168" y="1778849"/>
                  <a:ext cx="1872208" cy="648072"/>
                </a:xfrm>
                <a:prstGeom prst="parallelogram">
                  <a:avLst>
                    <a:gd name="adj" fmla="val 59214"/>
                  </a:avLst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204F0AD-0120-525C-9CE6-C3B6E2A44A6B}"/>
                    </a:ext>
                  </a:extLst>
                </p:cNvPr>
                <p:cNvSpPr/>
                <p:nvPr/>
              </p:nvSpPr>
              <p:spPr bwMode="auto">
                <a:xfrm>
                  <a:off x="4123172" y="2708920"/>
                  <a:ext cx="1800200" cy="576064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7276A665-EADD-E03C-B20A-2A28F30EC74A}"/>
                    </a:ext>
                  </a:extLst>
                </p:cNvPr>
                <p:cNvCxnSpPr>
                  <a:stCxn id="19" idx="3"/>
                  <a:endCxn id="15" idx="5"/>
                </p:cNvCxnSpPr>
                <p:nvPr/>
              </p:nvCxnSpPr>
              <p:spPr bwMode="auto">
                <a:xfrm>
                  <a:off x="3698121" y="2102885"/>
                  <a:ext cx="580922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ADCBF5EC-0CA0-19A1-3CB6-3FD94EF3DD50}"/>
                    </a:ext>
                  </a:extLst>
                </p:cNvPr>
                <p:cNvCxnSpPr>
                  <a:stCxn id="15" idx="4"/>
                  <a:endCxn id="16" idx="0"/>
                </p:cNvCxnSpPr>
                <p:nvPr/>
              </p:nvCxnSpPr>
              <p:spPr bwMode="auto">
                <a:xfrm>
                  <a:off x="5023272" y="2426921"/>
                  <a:ext cx="0" cy="28199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9" name="순서도: 수행의 시작/종료 18">
                  <a:extLst>
                    <a:ext uri="{FF2B5EF4-FFF2-40B4-BE49-F238E27FC236}">
                      <a16:creationId xmlns:a16="http://schemas.microsoft.com/office/drawing/2014/main" id="{2F882540-CE61-512E-399A-53BBECA37D09}"/>
                    </a:ext>
                  </a:extLst>
                </p:cNvPr>
                <p:cNvSpPr/>
                <p:nvPr/>
              </p:nvSpPr>
              <p:spPr bwMode="auto">
                <a:xfrm>
                  <a:off x="2690009" y="1922865"/>
                  <a:ext cx="1008112" cy="360040"/>
                </a:xfrm>
                <a:prstGeom prst="flowChartTermina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ko-KR" altLang="en-US" sz="12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나눔고딕 Light" panose="020D0904000000000000" pitchFamily="50" charset="-127"/>
                      <a:ea typeface="나눔고딕 Light" panose="020D0904000000000000" pitchFamily="50" charset="-127"/>
                    </a:rPr>
                    <a:t>시작</a:t>
                  </a:r>
                </a:p>
              </p:txBody>
            </p:sp>
          </p:grp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D8BDEF35-3764-05BF-2E03-B6F6DB26EF0D}"/>
                  </a:ext>
                </a:extLst>
              </p:cNvPr>
              <p:cNvCxnSpPr/>
              <p:nvPr/>
            </p:nvCxnSpPr>
            <p:spPr bwMode="auto">
              <a:xfrm>
                <a:off x="3138837" y="1975581"/>
                <a:ext cx="366314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D184634-E5FF-0BAD-D297-CC70E9788ADD}"/>
                  </a:ext>
                </a:extLst>
              </p:cNvPr>
              <p:cNvSpPr/>
              <p:nvPr/>
            </p:nvSpPr>
            <p:spPr bwMode="auto">
              <a:xfrm>
                <a:off x="3178224" y="2015794"/>
                <a:ext cx="193454" cy="942137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23220C9-7657-F5F0-1848-D1CFEDFD2D90}"/>
                  </a:ext>
                </a:extLst>
              </p:cNvPr>
              <p:cNvSpPr/>
              <p:nvPr/>
            </p:nvSpPr>
            <p:spPr bwMode="auto">
              <a:xfrm>
                <a:off x="2755496" y="2116580"/>
                <a:ext cx="366315" cy="942137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D348D4-CCDA-4028-CBDC-B123EF7EFA0F}"/>
                  </a:ext>
                </a:extLst>
              </p:cNvPr>
              <p:cNvSpPr txBox="1"/>
              <p:nvPr/>
            </p:nvSpPr>
            <p:spPr>
              <a:xfrm>
                <a:off x="3939942" y="2620742"/>
                <a:ext cx="7697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얼굴인식</a:t>
                </a:r>
              </a:p>
              <a:p>
                <a:endParaRPr lang="ko-KR" altLang="en-US" dirty="0"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BA68C3-09E2-CC2A-753E-84377AE0D21F}"/>
                  </a:ext>
                </a:extLst>
              </p:cNvPr>
              <p:cNvSpPr txBox="1"/>
              <p:nvPr/>
            </p:nvSpPr>
            <p:spPr>
              <a:xfrm>
                <a:off x="3633163" y="1738795"/>
                <a:ext cx="12751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200" b="1" dirty="0"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영상입력</a:t>
                </a:r>
                <a:endParaRPr kumimoji="1" lang="ko-KR" altLang="en-US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8F10F-575C-D9C4-5DD9-ED51B7895AF8}"/>
              </a:ext>
            </a:extLst>
          </p:cNvPr>
          <p:cNvSpPr/>
          <p:nvPr/>
        </p:nvSpPr>
        <p:spPr bwMode="auto">
          <a:xfrm>
            <a:off x="3615028" y="2476726"/>
            <a:ext cx="1118295" cy="40705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얼굴 인증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771D078-980F-48B6-A1D3-AB766762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얼굴 인증 </a:t>
            </a:r>
            <a:endParaRPr lang="en-US" altLang="ko-KR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B64C0BF-0AA7-446D-8EF3-0C3174EA8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얼굴 인증</a:t>
            </a:r>
            <a:r>
              <a:rPr lang="en-US" altLang="ko-KR" sz="1800" dirty="0"/>
              <a:t> </a:t>
            </a:r>
            <a:r>
              <a:rPr lang="ko-KR" altLang="en-US" sz="1800" dirty="0"/>
              <a:t>데이터셋 생성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r>
              <a:rPr lang="ko-KR" altLang="en-US" sz="1600" dirty="0"/>
              <a:t>얼굴을 등록하기 위해 동영상의 프레임을 이용하여 데이터를 생성</a:t>
            </a:r>
            <a:endParaRPr lang="en-US" altLang="ko-KR" sz="1600" dirty="0"/>
          </a:p>
          <a:p>
            <a:pPr lvl="1">
              <a:defRPr/>
            </a:pPr>
            <a:r>
              <a:rPr lang="en-US" altLang="ko-KR" sz="1600" dirty="0"/>
              <a:t>8</a:t>
            </a:r>
            <a:r>
              <a:rPr lang="ko-KR" altLang="en-US" sz="1600" dirty="0"/>
              <a:t>초의 </a:t>
            </a:r>
            <a:r>
              <a:rPr lang="en-US" altLang="ko-KR" sz="1600" dirty="0"/>
              <a:t>30fps</a:t>
            </a:r>
            <a:r>
              <a:rPr lang="ko-KR" altLang="en-US" sz="1600" dirty="0"/>
              <a:t> 동영상 </a:t>
            </a:r>
            <a:r>
              <a:rPr lang="en-US" altLang="ko-KR" sz="1600" dirty="0"/>
              <a:t>2</a:t>
            </a:r>
            <a:r>
              <a:rPr lang="ko-KR" altLang="en-US" sz="1600" dirty="0"/>
              <a:t>개 필요</a:t>
            </a:r>
            <a:r>
              <a:rPr lang="en-US" altLang="ko-KR" sz="1600" dirty="0"/>
              <a:t> (</a:t>
            </a:r>
            <a:r>
              <a:rPr lang="ko-KR" altLang="en-US" sz="1600" dirty="0"/>
              <a:t>정면</a:t>
            </a:r>
            <a:r>
              <a:rPr lang="en-US" altLang="ko-KR" sz="1600" dirty="0"/>
              <a:t>, </a:t>
            </a:r>
            <a:r>
              <a:rPr lang="ko-KR" altLang="en-US" sz="1600" dirty="0"/>
              <a:t>측면</a:t>
            </a:r>
            <a:r>
              <a:rPr lang="en-US" altLang="ko-KR" sz="1600" dirty="0"/>
              <a:t>, </a:t>
            </a:r>
            <a:r>
              <a:rPr lang="ko-KR" altLang="en-US" sz="1600" dirty="0"/>
              <a:t>기울어진 얼굴</a:t>
            </a:r>
            <a:r>
              <a:rPr lang="en-US" altLang="ko-KR" sz="1600" dirty="0"/>
              <a:t>)</a:t>
            </a:r>
          </a:p>
          <a:p>
            <a:pPr lvl="1">
              <a:defRPr/>
            </a:pPr>
            <a:r>
              <a:rPr lang="ko-KR" altLang="en-US" sz="1600" dirty="0">
                <a:solidFill>
                  <a:schemeClr val="tx1"/>
                </a:solidFill>
              </a:rPr>
              <a:t>각 영상마다 프레임 간의 간격을 띄어서 </a:t>
            </a:r>
            <a:r>
              <a:rPr lang="en-US" altLang="ko-KR" sz="1600" dirty="0">
                <a:solidFill>
                  <a:schemeClr val="tx1"/>
                </a:solidFill>
              </a:rPr>
              <a:t>50</a:t>
            </a:r>
            <a:r>
              <a:rPr lang="ko-KR" altLang="en-US" sz="1600" dirty="0">
                <a:solidFill>
                  <a:schemeClr val="tx1"/>
                </a:solidFill>
              </a:rPr>
              <a:t>개의 </a:t>
            </a:r>
            <a:r>
              <a:rPr lang="ko-KR" altLang="en-US" sz="1600" dirty="0" err="1">
                <a:solidFill>
                  <a:schemeClr val="tx1"/>
                </a:solidFill>
              </a:rPr>
              <a:t>데이터씩</a:t>
            </a:r>
            <a:r>
              <a:rPr lang="ko-KR" altLang="en-US" sz="1600" dirty="0">
                <a:solidFill>
                  <a:schemeClr val="tx1"/>
                </a:solidFill>
              </a:rPr>
              <a:t> 한 사람당 총 </a:t>
            </a:r>
            <a:r>
              <a:rPr lang="en-US" altLang="ko-KR" sz="1600" dirty="0">
                <a:solidFill>
                  <a:schemeClr val="tx1"/>
                </a:solidFill>
              </a:rPr>
              <a:t>100</a:t>
            </a:r>
            <a:r>
              <a:rPr lang="ko-KR" altLang="en-US" sz="1600" dirty="0">
                <a:solidFill>
                  <a:schemeClr val="tx1"/>
                </a:solidFill>
              </a:rPr>
              <a:t>개의 데이터 생성</a:t>
            </a:r>
            <a:endParaRPr lang="ko-KR" altLang="en-US" sz="1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558" name="TextBox 1">
            <a:extLst>
              <a:ext uri="{FF2B5EF4-FFF2-40B4-BE49-F238E27FC236}">
                <a16:creationId xmlns:a16="http://schemas.microsoft.com/office/drawing/2014/main" id="{30E65948-A5D4-4014-BD9A-E16921413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9999" y="5952179"/>
            <a:ext cx="30267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 데이터의 얼굴 구도 </a:t>
            </a:r>
          </a:p>
        </p:txBody>
      </p:sp>
      <p:sp>
        <p:nvSpPr>
          <p:cNvPr id="23559" name="슬라이드 번호 개체 틀 3">
            <a:extLst>
              <a:ext uri="{FF2B5EF4-FFF2-40B4-BE49-F238E27FC236}">
                <a16:creationId xmlns:a16="http://schemas.microsoft.com/office/drawing/2014/main" id="{21095601-E2E1-42E2-85A6-8708BDCE3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408920-BE19-4E41-BF97-18F62CA8CDEC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pic>
        <p:nvPicPr>
          <p:cNvPr id="3" name="그림 2" descr="사람, 남자, 벽, 실내이(가) 표시된 사진&#10;&#10;자동 생성된 설명">
            <a:extLst>
              <a:ext uri="{FF2B5EF4-FFF2-40B4-BE49-F238E27FC236}">
                <a16:creationId xmlns:a16="http://schemas.microsoft.com/office/drawing/2014/main" id="{9C4109E6-5014-FA73-06E6-9069979AE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47" y="3429184"/>
            <a:ext cx="2160315" cy="2160315"/>
          </a:xfrm>
          <a:prstGeom prst="rect">
            <a:avLst/>
          </a:prstGeom>
        </p:spPr>
      </p:pic>
      <p:pic>
        <p:nvPicPr>
          <p:cNvPr id="5" name="그림 4" descr="사람, 남자, 벽, 착용이(가) 표시된 사진&#10;&#10;자동 생성된 설명">
            <a:extLst>
              <a:ext uri="{FF2B5EF4-FFF2-40B4-BE49-F238E27FC236}">
                <a16:creationId xmlns:a16="http://schemas.microsoft.com/office/drawing/2014/main" id="{A679DE2F-1D13-A098-7551-BD79ACF03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42" y="3429183"/>
            <a:ext cx="2160316" cy="2160316"/>
          </a:xfrm>
          <a:prstGeom prst="rect">
            <a:avLst/>
          </a:prstGeom>
        </p:spPr>
      </p:pic>
      <p:pic>
        <p:nvPicPr>
          <p:cNvPr id="7" name="그림 6" descr="사람, 미소, 가장, 셔츠이(가) 표시된 사진&#10;&#10;자동 생성된 설명">
            <a:extLst>
              <a:ext uri="{FF2B5EF4-FFF2-40B4-BE49-F238E27FC236}">
                <a16:creationId xmlns:a16="http://schemas.microsoft.com/office/drawing/2014/main" id="{5FD77FF7-CAE0-0805-3D1C-0B2CF2C1D3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53" y="3429184"/>
            <a:ext cx="2160315" cy="216031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44C8DD-E442-B94A-152C-43F6ADE2F1CF}"/>
              </a:ext>
            </a:extLst>
          </p:cNvPr>
          <p:cNvGrpSpPr/>
          <p:nvPr/>
        </p:nvGrpSpPr>
        <p:grpSpPr>
          <a:xfrm>
            <a:off x="8672874" y="3123254"/>
            <a:ext cx="2392001" cy="3060916"/>
            <a:chOff x="9254350" y="3161533"/>
            <a:chExt cx="2805590" cy="336381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2BB248-905D-98A5-F53C-DC992279BF60}"/>
                </a:ext>
              </a:extLst>
            </p:cNvPr>
            <p:cNvSpPr/>
            <p:nvPr/>
          </p:nvSpPr>
          <p:spPr bwMode="auto">
            <a:xfrm>
              <a:off x="11320925" y="5681736"/>
              <a:ext cx="503238" cy="169776"/>
            </a:xfrm>
            <a:prstGeom prst="rect">
              <a:avLst/>
            </a:prstGeom>
            <a:solidFill>
              <a:srgbClr val="482400"/>
            </a:solidFill>
            <a:ln w="38100" cap="flat" cmpd="sng" algn="ctr">
              <a:solidFill>
                <a:srgbClr val="482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9" name="그림 8" descr="사람, 미소, 실내, 가장이(가) 표시된 사진&#10;&#10;자동 생성된 설명">
              <a:extLst>
                <a:ext uri="{FF2B5EF4-FFF2-40B4-BE49-F238E27FC236}">
                  <a16:creationId xmlns:a16="http://schemas.microsoft.com/office/drawing/2014/main" id="{BFE78C63-4DDD-46BD-D882-43FCF481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35685">
              <a:off x="9254350" y="3161533"/>
              <a:ext cx="2800393" cy="280039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AC45BD-A34D-CFC6-AB5F-241AB4EE53DF}"/>
                </a:ext>
              </a:extLst>
            </p:cNvPr>
            <p:cNvSpPr/>
            <p:nvPr/>
          </p:nvSpPr>
          <p:spPr bwMode="auto">
            <a:xfrm>
              <a:off x="9480376" y="5851512"/>
              <a:ext cx="2579564" cy="673832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535497-64BB-3B1C-8CB2-3A9C7763BD87}"/>
              </a:ext>
            </a:extLst>
          </p:cNvPr>
          <p:cNvSpPr txBox="1"/>
          <p:nvPr/>
        </p:nvSpPr>
        <p:spPr>
          <a:xfrm>
            <a:off x="1768592" y="5601562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정면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881CEC-B5E4-D39B-1DBE-A2C32B90784E}"/>
              </a:ext>
            </a:extLst>
          </p:cNvPr>
          <p:cNvSpPr txBox="1"/>
          <p:nvPr/>
        </p:nvSpPr>
        <p:spPr>
          <a:xfrm>
            <a:off x="5662216" y="561695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측면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8F7432-6866-21B3-CE34-7FCAE924EF4B}"/>
              </a:ext>
            </a:extLst>
          </p:cNvPr>
          <p:cNvSpPr txBox="1"/>
          <p:nvPr/>
        </p:nvSpPr>
        <p:spPr>
          <a:xfrm>
            <a:off x="9176010" y="5606662"/>
            <a:ext cx="1703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기울어진 얼굴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7717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771D078-980F-48B6-A1D3-AB766762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얼굴 인증 </a:t>
            </a:r>
            <a:endParaRPr lang="en-US" altLang="ko-KR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B64C0BF-0AA7-446D-8EF3-0C3174EA8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얼굴 데이터 학습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r>
              <a:rPr lang="en-US" altLang="ko-KR" sz="1600" dirty="0" err="1"/>
              <a:t>InsightFace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RetinaFace</a:t>
            </a:r>
            <a:r>
              <a:rPr lang="ko-KR" altLang="en-US" sz="1600" dirty="0"/>
              <a:t>로 얼굴 검출을 하고 </a:t>
            </a:r>
            <a:r>
              <a:rPr lang="en-US" altLang="ko-KR" sz="1600" dirty="0" err="1"/>
              <a:t>Arcface</a:t>
            </a:r>
            <a:r>
              <a:rPr lang="ko-KR" altLang="en-US" sz="1600" dirty="0"/>
              <a:t>로 얼굴 인식을 함</a:t>
            </a:r>
            <a:endParaRPr lang="en-US" altLang="ko-KR" sz="1600" dirty="0"/>
          </a:p>
          <a:p>
            <a:pPr lvl="1">
              <a:defRPr/>
            </a:pPr>
            <a:r>
              <a:rPr lang="en-US" altLang="ko-KR" sz="1600" dirty="0" err="1"/>
              <a:t>Arcface</a:t>
            </a:r>
            <a:r>
              <a:rPr lang="ko-KR" altLang="en-US" sz="1600" dirty="0"/>
              <a:t>의 </a:t>
            </a:r>
            <a:r>
              <a:rPr lang="en-US" altLang="ko-KR" sz="1600" dirty="0"/>
              <a:t>DCNN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방법을 이용해 얼굴의 </a:t>
            </a:r>
            <a:r>
              <a:rPr lang="ko-KR" altLang="en-US" sz="1600" dirty="0" err="1"/>
              <a:t>임베딩</a:t>
            </a:r>
            <a:r>
              <a:rPr lang="en-US" altLang="ko-KR" sz="1600" dirty="0"/>
              <a:t>(n, 512)</a:t>
            </a:r>
            <a:r>
              <a:rPr lang="ko-KR" altLang="en-US" sz="1600" dirty="0"/>
              <a:t>을 추출 후 </a:t>
            </a:r>
            <a:r>
              <a:rPr lang="en-US" altLang="ko-KR" sz="1600" dirty="0" err="1"/>
              <a:t>Keras</a:t>
            </a:r>
            <a:r>
              <a:rPr lang="ko-KR" altLang="en-US" sz="1600" dirty="0"/>
              <a:t>로 학습함</a:t>
            </a:r>
            <a:endParaRPr lang="en-US" altLang="ko-KR" sz="1600" dirty="0"/>
          </a:p>
          <a:p>
            <a:pPr lvl="1">
              <a:defRPr/>
            </a:pPr>
            <a:r>
              <a:rPr lang="en-US" altLang="ko-KR" sz="1600" dirty="0" err="1">
                <a:solidFill>
                  <a:schemeClr val="tx1"/>
                </a:solidFill>
              </a:rPr>
              <a:t>InsightFace</a:t>
            </a:r>
            <a:r>
              <a:rPr lang="ko-KR" altLang="en-US" sz="1600" dirty="0">
                <a:solidFill>
                  <a:schemeClr val="tx1"/>
                </a:solidFill>
              </a:rPr>
              <a:t>에서 사용할 수 있도록 </a:t>
            </a:r>
            <a:r>
              <a:rPr lang="en-US" altLang="ko-KR" sz="1600" dirty="0">
                <a:solidFill>
                  <a:schemeClr val="tx1"/>
                </a:solidFill>
              </a:rPr>
              <a:t>ONNX </a:t>
            </a:r>
            <a:r>
              <a:rPr lang="ko-KR" altLang="en-US" sz="1600" dirty="0">
                <a:solidFill>
                  <a:schemeClr val="tx1"/>
                </a:solidFill>
              </a:rPr>
              <a:t>파일로 변환함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1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558" name="TextBox 1">
            <a:extLst>
              <a:ext uri="{FF2B5EF4-FFF2-40B4-BE49-F238E27FC236}">
                <a16:creationId xmlns:a16="http://schemas.microsoft.com/office/drawing/2014/main" id="{30E65948-A5D4-4014-BD9A-E16921413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5733256"/>
            <a:ext cx="32117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RetinaFace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논문의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figure1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59" name="슬라이드 번호 개체 틀 3">
            <a:extLst>
              <a:ext uri="{FF2B5EF4-FFF2-40B4-BE49-F238E27FC236}">
                <a16:creationId xmlns:a16="http://schemas.microsoft.com/office/drawing/2014/main" id="{21095601-E2E1-42E2-85A6-8708BDCE3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408920-BE19-4E41-BF97-18F62CA8CDEC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3D9BE5-2D96-B47B-3D8F-CF16ABF5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7" y="2611150"/>
            <a:ext cx="3895935" cy="2972300"/>
          </a:xfrm>
          <a:prstGeom prst="rect">
            <a:avLst/>
          </a:prstGeom>
        </p:spPr>
      </p:pic>
      <p:pic>
        <p:nvPicPr>
          <p:cNvPr id="1026" name="Picture 2" descr="https://blog.kakaocdn.net/dn/due5nz/btq6AdUA8Mh/l5h2jvBFEKR1bKhz0JYZzk/im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-1" r="5127" b="33169"/>
          <a:stretch/>
        </p:blipFill>
        <p:spPr bwMode="auto">
          <a:xfrm>
            <a:off x="4168928" y="2852936"/>
            <a:ext cx="7935743" cy="20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30E65948-A5D4-4014-BD9A-E16921413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9462" y="5276638"/>
            <a:ext cx="29113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Arcface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논문의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figure2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5487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771D078-980F-48B6-A1D3-AB766762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얼굴 인증</a:t>
            </a:r>
            <a:endParaRPr lang="en-US" altLang="ko-KR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B64C0BF-0AA7-446D-8EF3-0C3174EA8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en-US" altLang="ko-KR" sz="1800" dirty="0" err="1"/>
              <a:t>InsightFace</a:t>
            </a:r>
            <a:r>
              <a:rPr lang="ko-KR" altLang="en-US" sz="1800" dirty="0"/>
              <a:t>를 이용한 얼굴 인증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r>
              <a:rPr lang="ko-KR" altLang="en-US" sz="1600" dirty="0"/>
              <a:t>미리 학습해 둔 얼굴 리스트에서는 인식 이름으로 인식되고 정확도 </a:t>
            </a:r>
            <a:r>
              <a:rPr lang="en-US" altLang="ko-KR" sz="1600" dirty="0"/>
              <a:t>0.97</a:t>
            </a:r>
            <a:r>
              <a:rPr lang="ko-KR" altLang="en-US" sz="1600" dirty="0"/>
              <a:t> 이하로는 인증이 되지 않음</a:t>
            </a:r>
            <a:endParaRPr lang="en-US" altLang="ko-KR" sz="1600" dirty="0"/>
          </a:p>
          <a:p>
            <a:pPr lvl="1">
              <a:defRPr/>
            </a:pPr>
            <a:r>
              <a:rPr lang="en-US" altLang="ko-KR" sz="1600" dirty="0" err="1"/>
              <a:t>Arcface</a:t>
            </a:r>
            <a:r>
              <a:rPr lang="ko-KR" altLang="en-US" sz="1600" dirty="0"/>
              <a:t>로 생성된 </a:t>
            </a:r>
            <a:r>
              <a:rPr lang="ko-KR" altLang="en-US" sz="1600" dirty="0" err="1"/>
              <a:t>임베딩으로</a:t>
            </a:r>
            <a:r>
              <a:rPr lang="ko-KR" altLang="en-US" sz="1600" dirty="0"/>
              <a:t> 얼굴 인증 진행</a:t>
            </a:r>
            <a:endParaRPr lang="en-US" altLang="ko-KR" sz="1600" dirty="0"/>
          </a:p>
        </p:txBody>
      </p:sp>
      <p:sp>
        <p:nvSpPr>
          <p:cNvPr id="23558" name="TextBox 1">
            <a:extLst>
              <a:ext uri="{FF2B5EF4-FFF2-40B4-BE49-F238E27FC236}">
                <a16:creationId xmlns:a16="http://schemas.microsoft.com/office/drawing/2014/main" id="{30E65948-A5D4-4014-BD9A-E16921413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823" y="6174160"/>
            <a:ext cx="21419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인물 인식 예시</a:t>
            </a:r>
          </a:p>
        </p:txBody>
      </p:sp>
      <p:sp>
        <p:nvSpPr>
          <p:cNvPr id="23559" name="슬라이드 번호 개체 틀 3">
            <a:extLst>
              <a:ext uri="{FF2B5EF4-FFF2-40B4-BE49-F238E27FC236}">
                <a16:creationId xmlns:a16="http://schemas.microsoft.com/office/drawing/2014/main" id="{21095601-E2E1-42E2-85A6-8708BDCE3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408920-BE19-4E41-BF97-18F62CA8CDEC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pic>
        <p:nvPicPr>
          <p:cNvPr id="2050" name="Picture 2" descr="GitHub - deepinsight/insightface: State-of-the-art 2D and 3D Face Analysis  Project">
            <a:extLst>
              <a:ext uri="{FF2B5EF4-FFF2-40B4-BE49-F238E27FC236}">
                <a16:creationId xmlns:a16="http://schemas.microsoft.com/office/drawing/2014/main" id="{592456E6-AB92-9F92-6390-86A614D97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2329655"/>
            <a:ext cx="6840760" cy="384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6904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그림 5">
            <a:extLst>
              <a:ext uri="{FF2B5EF4-FFF2-40B4-BE49-F238E27FC236}">
                <a16:creationId xmlns:a16="http://schemas.microsoft.com/office/drawing/2014/main" id="{F853E95F-B6BF-4023-B190-F3D0709D6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563813"/>
            <a:ext cx="41767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71D078-980F-48B6-A1D3-AB766762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손의 정적 자세 탐지</a:t>
            </a:r>
            <a:endParaRPr lang="en-US" altLang="ko-KR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B64C0BF-0AA7-446D-8EF3-0C3174EA8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손의 정적 자세 탐지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r>
              <a:rPr lang="ko-KR" altLang="en-US" sz="1600" dirty="0"/>
              <a:t>손의 정적 </a:t>
            </a:r>
            <a:r>
              <a:rPr lang="ko-KR" altLang="en-US" sz="1600" dirty="0" err="1"/>
              <a:t>자세란</a:t>
            </a:r>
            <a:r>
              <a:rPr lang="ko-KR" altLang="en-US" sz="1600" dirty="0"/>
              <a:t> 손의 제스처를 </a:t>
            </a:r>
            <a:r>
              <a:rPr lang="ko-KR" altLang="en-US" sz="1600" dirty="0" err="1"/>
              <a:t>입력받기</a:t>
            </a:r>
            <a:r>
              <a:rPr lang="ko-KR" altLang="en-US" sz="1600" dirty="0"/>
              <a:t> 위한 손의 모양으로</a:t>
            </a:r>
            <a:r>
              <a:rPr lang="en-US" altLang="ko-KR" sz="1600" dirty="0"/>
              <a:t>, </a:t>
            </a:r>
            <a:r>
              <a:rPr lang="ko-KR" altLang="en-US" sz="1600" dirty="0"/>
              <a:t>특징점과 손의 정적 자세 정보를 이용해 구분함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600" dirty="0"/>
              <a:t>손의 정적 자세를 탐지하기 위해서는 손가락의 접힘 상태와 손가락 특징점들 사이의 거리 사용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600" dirty="0"/>
              <a:t>그림 </a:t>
            </a:r>
            <a:r>
              <a:rPr lang="en-US" altLang="ko-KR" sz="1600" dirty="0"/>
              <a:t>1(a)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0000"/>
                </a:solidFill>
              </a:rPr>
              <a:t>손 포인트 자세</a:t>
            </a:r>
            <a:r>
              <a:rPr lang="en-US" altLang="ko-KR" sz="1600" dirty="0"/>
              <a:t>, </a:t>
            </a:r>
            <a:r>
              <a:rPr lang="ko-KR" altLang="en-US" sz="1600" dirty="0"/>
              <a:t>그림 </a:t>
            </a:r>
            <a:r>
              <a:rPr lang="en-US" altLang="ko-KR" sz="1600" dirty="0"/>
              <a:t>1(b)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0000"/>
                </a:solidFill>
              </a:rPr>
              <a:t>손 다이얼 자세</a:t>
            </a:r>
            <a:r>
              <a:rPr lang="en-US" altLang="ko-KR" sz="1600" dirty="0"/>
              <a:t>, </a:t>
            </a:r>
            <a:r>
              <a:rPr lang="ko-KR" altLang="en-US" sz="1600" dirty="0"/>
              <a:t>그림 </a:t>
            </a:r>
            <a:r>
              <a:rPr lang="en-US" altLang="ko-KR" sz="1600" dirty="0"/>
              <a:t>1(c)~</a:t>
            </a:r>
            <a:r>
              <a:rPr lang="ko-KR" altLang="en-US" sz="1600" dirty="0"/>
              <a:t>그림 </a:t>
            </a:r>
            <a:r>
              <a:rPr lang="en-US" altLang="ko-KR" sz="1600" dirty="0"/>
              <a:t>1(e)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손 마우스 자세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defRPr/>
            </a:pPr>
            <a:endParaRPr lang="ko-KR" altLang="en-US" sz="1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557" name="TextBox 1">
            <a:extLst>
              <a:ext uri="{FF2B5EF4-FFF2-40B4-BE49-F238E27FC236}">
                <a16:creationId xmlns:a16="http://schemas.microsoft.com/office/drawing/2014/main" id="{175E9D9D-1969-4FB3-A238-9CC691ADF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3" y="4724400"/>
            <a:ext cx="338455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AutoNum type="alphaLcParenBoth"/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 손 포인트 자세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spcBef>
                <a:spcPct val="0"/>
              </a:spcBef>
              <a:buClrTx/>
              <a:buFontTx/>
              <a:buAutoNum type="alphaLcParenBoth"/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 손 다이얼 자세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spcBef>
                <a:spcPct val="0"/>
              </a:spcBef>
              <a:buClrTx/>
              <a:buFontTx/>
              <a:buAutoNum type="alphaLcParenBoth"/>
            </a:pP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손 마우스 자세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우 클릭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atinLnBrk="0">
              <a:spcBef>
                <a:spcPct val="0"/>
              </a:spcBef>
              <a:buClrTx/>
              <a:buFontTx/>
              <a:buAutoNum type="alphaLcParenBoth"/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 손 마우스 자세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마우스 커서 모드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atinLnBrk="0">
              <a:spcBef>
                <a:spcPct val="0"/>
              </a:spcBef>
              <a:buClrTx/>
              <a:buFontTx/>
              <a:buAutoNum type="alphaLcParenBoth"/>
            </a:pP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손 마우스 자세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좌 클릭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58" name="TextBox 1">
            <a:extLst>
              <a:ext uri="{FF2B5EF4-FFF2-40B4-BE49-F238E27FC236}">
                <a16:creationId xmlns:a16="http://schemas.microsoft.com/office/drawing/2014/main" id="{30E65948-A5D4-4014-BD9A-E16921413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6224588"/>
            <a:ext cx="25843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손의 정적 자세 유형</a:t>
            </a:r>
          </a:p>
        </p:txBody>
      </p:sp>
      <p:sp>
        <p:nvSpPr>
          <p:cNvPr id="23559" name="슬라이드 번호 개체 틀 3">
            <a:extLst>
              <a:ext uri="{FF2B5EF4-FFF2-40B4-BE49-F238E27FC236}">
                <a16:creationId xmlns:a16="http://schemas.microsoft.com/office/drawing/2014/main" id="{21095601-E2E1-42E2-85A6-8708BDCE3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408920-BE19-4E41-BF97-18F62CA8CDEC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5B3212C-914E-4E8C-AFFB-B02557F3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813" y="76200"/>
            <a:ext cx="8501062" cy="762000"/>
          </a:xfrm>
        </p:spPr>
        <p:txBody>
          <a:bodyPr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손의 정적 자세 탐지</a:t>
            </a:r>
            <a:endParaRPr lang="en-US" altLang="ko-KR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5AAFFE5-B10E-46AD-BE94-4AB7C1695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282700"/>
            <a:ext cx="11088687" cy="243522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손의 정적 자세 탐지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lvl="1">
              <a:defRPr/>
            </a:pPr>
            <a:r>
              <a:rPr lang="ko-KR" altLang="en-US" sz="1800" dirty="0"/>
              <a:t>통상의 손의 펴짐을 확인하는 방법은 </a:t>
            </a:r>
            <a:r>
              <a:rPr lang="en-US" altLang="ko-KR" sz="1800" dirty="0"/>
              <a:t>TIP</a:t>
            </a:r>
            <a:r>
              <a:rPr lang="ko-KR" altLang="en-US" sz="1800" dirty="0"/>
              <a:t>과 </a:t>
            </a:r>
            <a:r>
              <a:rPr lang="en-US" altLang="ko-KR" sz="1800" dirty="0"/>
              <a:t>DIP</a:t>
            </a:r>
            <a:r>
              <a:rPr lang="ko-KR" altLang="en-US" sz="1800" dirty="0"/>
              <a:t>의 좌표 비교하는데</a:t>
            </a:r>
            <a:r>
              <a:rPr lang="en-US" altLang="ko-KR" sz="1800" dirty="0"/>
              <a:t>,</a:t>
            </a:r>
            <a:r>
              <a:rPr lang="ko-KR" altLang="en-US" sz="1800" dirty="0"/>
              <a:t> 간편하지만 손이 돌아가 아래를 향하면 탐지 할 수 없다는 단점이 존재함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800" dirty="0"/>
              <a:t>제안된 손 제스처 인식에서는 모델에서 출력되는 </a:t>
            </a:r>
            <a:r>
              <a:rPr lang="en-US" altLang="ko-KR" sz="1800" dirty="0"/>
              <a:t>3</a:t>
            </a:r>
            <a:r>
              <a:rPr lang="ko-KR" altLang="en-US" sz="1800" dirty="0"/>
              <a:t>차원 공간에서의 특징점을 활용함</a:t>
            </a:r>
            <a:r>
              <a:rPr lang="en-US" altLang="ko-KR" sz="1800" dirty="0"/>
              <a:t>. 2</a:t>
            </a:r>
            <a:r>
              <a:rPr lang="ko-KR" altLang="en-US" sz="1800" dirty="0"/>
              <a:t>개의 손가락 마디에서 </a:t>
            </a:r>
            <a:r>
              <a:rPr lang="en-US" altLang="ko-KR" sz="1800" dirty="0"/>
              <a:t>3</a:t>
            </a:r>
            <a:r>
              <a:rPr lang="ko-KR" altLang="en-US" sz="1800" dirty="0"/>
              <a:t>차원 벡터를 추출하고 내적을 통해 각도를 계산함</a:t>
            </a:r>
          </a:p>
        </p:txBody>
      </p:sp>
      <p:pic>
        <p:nvPicPr>
          <p:cNvPr id="25604" name="그림 9">
            <a:extLst>
              <a:ext uri="{FF2B5EF4-FFF2-40B4-BE49-F238E27FC236}">
                <a16:creationId xmlns:a16="http://schemas.microsoft.com/office/drawing/2014/main" id="{D4B82A25-BBF0-4D19-9A06-D08403748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5"/>
          <a:stretch>
            <a:fillRect/>
          </a:stretch>
        </p:blipFill>
        <p:spPr bwMode="auto">
          <a:xfrm>
            <a:off x="6629400" y="3413125"/>
            <a:ext cx="294481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그림 1">
            <a:extLst>
              <a:ext uri="{FF2B5EF4-FFF2-40B4-BE49-F238E27FC236}">
                <a16:creationId xmlns:a16="http://schemas.microsoft.com/office/drawing/2014/main" id="{1A25721E-2639-4593-BABE-DBDF1DDFB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8"/>
          <a:stretch>
            <a:fillRect/>
          </a:stretch>
        </p:blipFill>
        <p:spPr bwMode="auto">
          <a:xfrm>
            <a:off x="882606" y="3413125"/>
            <a:ext cx="5497513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그림 2">
            <a:extLst>
              <a:ext uri="{FF2B5EF4-FFF2-40B4-BE49-F238E27FC236}">
                <a16:creationId xmlns:a16="http://schemas.microsoft.com/office/drawing/2014/main" id="{38E0E162-4A48-4811-83E7-208500B01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4776788"/>
            <a:ext cx="2946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슬라이드 번호 개체 틀 3">
            <a:extLst>
              <a:ext uri="{FF2B5EF4-FFF2-40B4-BE49-F238E27FC236}">
                <a16:creationId xmlns:a16="http://schemas.microsoft.com/office/drawing/2014/main" id="{447E8DE8-134A-47A7-A99A-0ECD18830B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23625" y="6608763"/>
            <a:ext cx="776288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4E3A47F-8903-4C5C-89F6-BDFECEF03781}" type="slidenum">
              <a:rPr lang="en-US" altLang="ko-KR" sz="1400" smtClean="0">
                <a:solidFill>
                  <a:srgbClr val="FFC000"/>
                </a:solidFill>
                <a:latin typeface="Book Antiqua" panose="02040602050305030304" pitchFamily="18" charset="0"/>
                <a:ea typeface="굴림" panose="020B0600000101010101" pitchFamily="50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ko-KR" sz="1400">
              <a:solidFill>
                <a:srgbClr val="FFC000"/>
              </a:solidFill>
              <a:latin typeface="Book Antiqua" panose="02040602050305030304" pitchFamily="18" charset="0"/>
              <a:ea typeface="굴림" panose="020B0600000101010101" pitchFamily="50" charset="-127"/>
            </a:endParaRPr>
          </a:p>
        </p:txBody>
      </p:sp>
      <p:sp>
        <p:nvSpPr>
          <p:cNvPr id="25609" name="TextBox 1">
            <a:extLst>
              <a:ext uri="{FF2B5EF4-FFF2-40B4-BE49-F238E27FC236}">
                <a16:creationId xmlns:a16="http://schemas.microsoft.com/office/drawing/2014/main" id="{F8E63806-BB55-479E-8E80-28B035332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938" y="6165850"/>
            <a:ext cx="25843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q"/>
              <a:defRPr kumimoji="1" sz="20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A50021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0066"/>
                </a:solidFill>
                <a:latin typeface="HY울릉도M" pitchFamily="18" charset="-127"/>
                <a:ea typeface="HY울릉도B" pitchFamily="18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1600" b="1">
                <a:solidFill>
                  <a:srgbClr val="800000"/>
                </a:solidFill>
                <a:latin typeface="HY신명조" panose="02030600000101010101" pitchFamily="18" charset="-127"/>
                <a:ea typeface="HY신명조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손의 정적 자세 탐지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kmms2003spring">
  <a:themeElements>
    <a:clrScheme name="kmms2003sprin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mms2003spring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돋움" panose="020B0600000101010101" pitchFamily="50" charset="-127"/>
            <a:ea typeface="돋움" panose="020B0600000101010101" pitchFamily="50" charset="-127"/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kmms2003spr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mms2003spr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mms2003spr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mms2003spr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mms2003spr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mms2003spr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mms2003spr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mms2003spring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19640</TotalTime>
  <Words>3000</Words>
  <Application>Microsoft Office PowerPoint</Application>
  <PresentationFormat>와이드스크린</PresentationFormat>
  <Paragraphs>342</Paragraphs>
  <Slides>22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8" baseType="lpstr">
      <vt:lpstr>HY견고딕</vt:lpstr>
      <vt:lpstr>HY견명조</vt:lpstr>
      <vt:lpstr>HY신명조</vt:lpstr>
      <vt:lpstr>HY울릉도M</vt:lpstr>
      <vt:lpstr>Noto Sans KR</vt:lpstr>
      <vt:lpstr>굴림</vt:lpstr>
      <vt:lpstr>나눔고딕</vt:lpstr>
      <vt:lpstr>나눔고딕 Light</vt:lpstr>
      <vt:lpstr>돋움</vt:lpstr>
      <vt:lpstr>맑은 고딕</vt:lpstr>
      <vt:lpstr>한양신명조</vt:lpstr>
      <vt:lpstr>Book Antiqua</vt:lpstr>
      <vt:lpstr>Century Gothic</vt:lpstr>
      <vt:lpstr>Verdana</vt:lpstr>
      <vt:lpstr>Wingdings</vt:lpstr>
      <vt:lpstr>kmms2003spring</vt:lpstr>
      <vt:lpstr>   얼굴 인증과 손 제스처 인식을 이용한  사용자 인터페이스에 관한 연구 </vt:lpstr>
      <vt:lpstr>서  론</vt:lpstr>
      <vt:lpstr>전체 과정 순서도</vt:lpstr>
      <vt:lpstr>제안된 손 제스처 인식 방법의 순서도</vt:lpstr>
      <vt:lpstr>얼굴 인증 </vt:lpstr>
      <vt:lpstr>얼굴 인증 </vt:lpstr>
      <vt:lpstr>얼굴 인증</vt:lpstr>
      <vt:lpstr>손의 정적 자세 탐지</vt:lpstr>
      <vt:lpstr>손의 정적 자세 탐지</vt:lpstr>
      <vt:lpstr>손의 정적 제스처 탐지</vt:lpstr>
      <vt:lpstr>손의 정적 제스처 탐지</vt:lpstr>
      <vt:lpstr>손의 정적 제스처 탐지</vt:lpstr>
      <vt:lpstr>손의 동적 제스처 탐지</vt:lpstr>
      <vt:lpstr>손의 동적 제스처 탐지</vt:lpstr>
      <vt:lpstr>손의 동적 제스처 탐지</vt:lpstr>
      <vt:lpstr>손의 동적 제스처 탐지</vt:lpstr>
      <vt:lpstr>손의 동적 제스처 탐지</vt:lpstr>
      <vt:lpstr>손의 동적 제스처 탐지</vt:lpstr>
      <vt:lpstr>사용성 평가(Usability Test) </vt:lpstr>
      <vt:lpstr>가상의 스마트 홈 기기 제어 시뮬레이션</vt:lpstr>
      <vt:lpstr>시연 동영상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영상처리  (Image Processing)</dc:title>
  <dc:creator>Noyoon Kwak</dc:creator>
  <cp:lastModifiedBy>홍 윤아</cp:lastModifiedBy>
  <cp:revision>1871</cp:revision>
  <cp:lastPrinted>2019-09-26T08:59:48Z</cp:lastPrinted>
  <dcterms:modified xsi:type="dcterms:W3CDTF">2022-11-28T05:19:47Z</dcterms:modified>
</cp:coreProperties>
</file>